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53"/>
  </p:notesMasterIdLst>
  <p:sldIdLst>
    <p:sldId id="298" r:id="rId5"/>
    <p:sldId id="435" r:id="rId6"/>
    <p:sldId id="301" r:id="rId7"/>
    <p:sldId id="313" r:id="rId8"/>
    <p:sldId id="326" r:id="rId9"/>
    <p:sldId id="459" r:id="rId10"/>
    <p:sldId id="342" r:id="rId11"/>
    <p:sldId id="312" r:id="rId12"/>
    <p:sldId id="311" r:id="rId13"/>
    <p:sldId id="314" r:id="rId14"/>
    <p:sldId id="373" r:id="rId15"/>
    <p:sldId id="374" r:id="rId16"/>
    <p:sldId id="375" r:id="rId17"/>
    <p:sldId id="347" r:id="rId18"/>
    <p:sldId id="348" r:id="rId19"/>
    <p:sldId id="458" r:id="rId20"/>
    <p:sldId id="436" r:id="rId21"/>
    <p:sldId id="437" r:id="rId22"/>
    <p:sldId id="410" r:id="rId23"/>
    <p:sldId id="411" r:id="rId24"/>
    <p:sldId id="420" r:id="rId25"/>
    <p:sldId id="421" r:id="rId26"/>
    <p:sldId id="422" r:id="rId27"/>
    <p:sldId id="423" r:id="rId28"/>
    <p:sldId id="424" r:id="rId29"/>
    <p:sldId id="425" r:id="rId30"/>
    <p:sldId id="428" r:id="rId31"/>
    <p:sldId id="430" r:id="rId32"/>
    <p:sldId id="438" r:id="rId33"/>
    <p:sldId id="460" r:id="rId34"/>
    <p:sldId id="416" r:id="rId35"/>
    <p:sldId id="439" r:id="rId36"/>
    <p:sldId id="461" r:id="rId37"/>
    <p:sldId id="440" r:id="rId38"/>
    <p:sldId id="432" r:id="rId39"/>
    <p:sldId id="431" r:id="rId40"/>
    <p:sldId id="419" r:id="rId41"/>
    <p:sldId id="450" r:id="rId42"/>
    <p:sldId id="462" r:id="rId43"/>
    <p:sldId id="451" r:id="rId44"/>
    <p:sldId id="452" r:id="rId45"/>
    <p:sldId id="453" r:id="rId46"/>
    <p:sldId id="448" r:id="rId47"/>
    <p:sldId id="449" r:id="rId48"/>
    <p:sldId id="454" r:id="rId49"/>
    <p:sldId id="457" r:id="rId50"/>
    <p:sldId id="463" r:id="rId51"/>
    <p:sldId id="341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A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81406" autoAdjust="0"/>
  </p:normalViewPr>
  <p:slideViewPr>
    <p:cSldViewPr snapToGrid="0">
      <p:cViewPr>
        <p:scale>
          <a:sx n="49" d="100"/>
          <a:sy n="49" d="100"/>
        </p:scale>
        <p:origin x="131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ABAE93-8EF3-4E28-A742-B3A14709D0B5}" type="datetimeFigureOut">
              <a:rPr lang="en-US" smtClean="0"/>
              <a:t>4/5/2022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D0076-B1CE-409C-80BF-B5A07EE2FB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A00DCEB-542A-4939-BBF0-DC732BA77E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188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EAC34-6768-41BA-B00A-23D30790C7D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888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614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D0076-B1CE-409C-80BF-B5A07EE2FBA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1190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D0076-B1CE-409C-80BF-B5A07EE2FBA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9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FBC407-F250-4484-8D6E-E1F412DD14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96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323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0E0AC-022C-4131-A547-C80B46AA9B4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3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C314F-6DAD-4098-B8D8-7D5B2D4907E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000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0BE15-FC39-4E95-BB14-9F29D0FFDBF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278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0CC13-6E81-42B2-AAF3-8E5A8201B2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0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4/5/2022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4/5/2022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4/5/2022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358265"/>
          </a:xfrm>
        </p:spPr>
        <p:txBody>
          <a:bodyPr anchor="b"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Credit Card Customer Churn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6090" y="4033778"/>
            <a:ext cx="3205640" cy="1549264"/>
          </a:xfrm>
        </p:spPr>
        <p:txBody>
          <a:bodyPr anchor="t"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sz="2300" dirty="0"/>
              <a:t>Team 3</a:t>
            </a:r>
          </a:p>
          <a:p>
            <a:pPr>
              <a:lnSpc>
                <a:spcPct val="120000"/>
              </a:lnSpc>
              <a:spcBef>
                <a:spcPts val="600"/>
              </a:spcBef>
            </a:pPr>
            <a:br>
              <a:rPr lang="en-US" sz="1600" cap="none" dirty="0"/>
            </a:br>
            <a:r>
              <a:rPr lang="en-US" sz="1800" cap="none" dirty="0"/>
              <a:t>Madhura Jadhav</a:t>
            </a:r>
            <a:br>
              <a:rPr lang="en-US" sz="1800" cap="none" dirty="0"/>
            </a:br>
            <a:r>
              <a:rPr lang="en-US" sz="1800" cap="none" dirty="0"/>
              <a:t>Yuri Oh</a:t>
            </a:r>
            <a:br>
              <a:rPr lang="en-US" sz="1800" cap="none" dirty="0"/>
            </a:br>
            <a:r>
              <a:rPr lang="en-US" sz="1800" cap="none" dirty="0"/>
              <a:t>Ariful Islam</a:t>
            </a:r>
            <a:br>
              <a:rPr lang="en-US" sz="1800" cap="none" dirty="0"/>
            </a:br>
            <a:r>
              <a:rPr lang="en-US" sz="1800" cap="none" dirty="0"/>
              <a:t>Sunil Kumar</a:t>
            </a:r>
            <a:br>
              <a:rPr lang="en-US" sz="1800" cap="none" dirty="0"/>
            </a:br>
            <a:r>
              <a:rPr lang="en-US" sz="1800" cap="none" dirty="0"/>
              <a:t>Akul Jain</a:t>
            </a:r>
            <a:endParaRPr lang="en-US" sz="1600" cap="none" dirty="0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BFC-7CF8-41DB-B608-F948765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4400" dirty="0"/>
              <a:t>1: Contacts_Count_12_mon - Summary</a:t>
            </a:r>
            <a:endParaRPr lang="en-US" sz="27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0E9DD8-E82F-4C2F-82B8-460D9897F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/>
          <a:lstStyle/>
          <a:p>
            <a:pPr>
              <a:buSzPct val="104000"/>
              <a:buFont typeface="Arial" panose="020B0604020202020204" pitchFamily="34" charset="0"/>
              <a:buChar char="•"/>
            </a:pPr>
            <a:r>
              <a:rPr lang="en-US" dirty="0"/>
              <a:t> It is highly likely that if contacts count is more than 5, customer will be attrited.</a:t>
            </a:r>
          </a:p>
          <a:p>
            <a:pPr>
              <a:buSzPct val="104000"/>
              <a:buFont typeface="Arial" panose="020B0604020202020204" pitchFamily="34" charset="0"/>
              <a:buChar char="•"/>
            </a:pPr>
            <a:r>
              <a:rPr lang="en-US" dirty="0"/>
              <a:t> Most of the attrited customers contacted the bank at least once.</a:t>
            </a:r>
          </a:p>
          <a:p>
            <a:pPr>
              <a:buSzPct val="104000"/>
              <a:buFont typeface="Arial" panose="020B0604020202020204" pitchFamily="34" charset="0"/>
              <a:buChar char="•"/>
            </a:pPr>
            <a:r>
              <a:rPr lang="en-US" dirty="0"/>
              <a:t> 87% of the attrited customers contacted the bank between 2-4 times.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Correlations to all other variable are weak. Therefore, it is an independent variable.</a:t>
            </a:r>
          </a:p>
        </p:txBody>
      </p:sp>
    </p:spTree>
    <p:extLst>
      <p:ext uri="{BB962C8B-B14F-4D97-AF65-F5344CB8AC3E}">
        <p14:creationId xmlns:p14="http://schemas.microsoft.com/office/powerpoint/2010/main" val="1180278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BFC-7CF8-41DB-B608-F948765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dirty="0"/>
              <a:t>2: Total_Trans_Amt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0C6D9-351A-4CBE-96F3-E191FFB9F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0"/>
            <a:ext cx="5486400" cy="3657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Total Transaction Amount by customer in last 12 months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It’s a continuous numerical variable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Range 18,484-510=17,974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No missing value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B7B87B2-1745-4782-8377-914A28AEE916}"/>
              </a:ext>
            </a:extLst>
          </p:cNvPr>
          <p:cNvGraphicFramePr>
            <a:graphicFrameLocks noGrp="1"/>
          </p:cNvGraphicFramePr>
          <p:nvPr/>
        </p:nvGraphicFramePr>
        <p:xfrm>
          <a:off x="7315200" y="2194560"/>
          <a:ext cx="3300141" cy="33001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35039">
                  <a:extLst>
                    <a:ext uri="{9D8B030D-6E8A-4147-A177-3AD203B41FA5}">
                      <a16:colId xmlns:a16="http://schemas.microsoft.com/office/drawing/2014/main" val="3169329657"/>
                    </a:ext>
                  </a:extLst>
                </a:gridCol>
                <a:gridCol w="1465102">
                  <a:extLst>
                    <a:ext uri="{9D8B030D-6E8A-4147-A177-3AD203B41FA5}">
                      <a16:colId xmlns:a16="http://schemas.microsoft.com/office/drawing/2014/main" val="4014994072"/>
                    </a:ext>
                  </a:extLst>
                </a:gridCol>
              </a:tblGrid>
              <a:tr h="41251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/>
                        <a:t>Summary Statistics</a:t>
                      </a:r>
                    </a:p>
                  </a:txBody>
                  <a:tcPr marL="82504" marR="82504" marT="41252" marB="41252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743911"/>
                  </a:ext>
                </a:extLst>
              </a:tr>
              <a:tr h="412518">
                <a:tc>
                  <a:txBody>
                    <a:bodyPr/>
                    <a:lstStyle/>
                    <a:p>
                      <a:r>
                        <a:rPr lang="en-US" sz="1900"/>
                        <a:t>Total Count</a:t>
                      </a:r>
                    </a:p>
                  </a:txBody>
                  <a:tcPr marL="88668" marR="88668" marT="44334" marB="44334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10,115</a:t>
                      </a:r>
                    </a:p>
                  </a:txBody>
                  <a:tcPr marL="88668" marR="88668" marT="44334" marB="44334"/>
                </a:tc>
                <a:extLst>
                  <a:ext uri="{0D108BD9-81ED-4DB2-BD59-A6C34878D82A}">
                    <a16:rowId xmlns:a16="http://schemas.microsoft.com/office/drawing/2014/main" val="3902549626"/>
                  </a:ext>
                </a:extLst>
              </a:tr>
              <a:tr h="412518">
                <a:tc>
                  <a:txBody>
                    <a:bodyPr/>
                    <a:lstStyle/>
                    <a:p>
                      <a:r>
                        <a:rPr lang="en-US" sz="1900"/>
                        <a:t>Min</a:t>
                      </a:r>
                    </a:p>
                  </a:txBody>
                  <a:tcPr marL="88668" marR="88668" marT="44334" marB="44334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510</a:t>
                      </a:r>
                    </a:p>
                  </a:txBody>
                  <a:tcPr marL="88668" marR="88668" marT="44334" marB="44334"/>
                </a:tc>
                <a:extLst>
                  <a:ext uri="{0D108BD9-81ED-4DB2-BD59-A6C34878D82A}">
                    <a16:rowId xmlns:a16="http://schemas.microsoft.com/office/drawing/2014/main" val="3568602421"/>
                  </a:ext>
                </a:extLst>
              </a:tr>
              <a:tr h="412518">
                <a:tc>
                  <a:txBody>
                    <a:bodyPr/>
                    <a:lstStyle/>
                    <a:p>
                      <a:r>
                        <a:rPr lang="en-US" sz="1900"/>
                        <a:t>Max</a:t>
                      </a:r>
                    </a:p>
                  </a:txBody>
                  <a:tcPr marL="88668" marR="88668" marT="44334" marB="44334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18,484</a:t>
                      </a:r>
                    </a:p>
                  </a:txBody>
                  <a:tcPr marL="88668" marR="88668" marT="44334" marB="44334"/>
                </a:tc>
                <a:extLst>
                  <a:ext uri="{0D108BD9-81ED-4DB2-BD59-A6C34878D82A}">
                    <a16:rowId xmlns:a16="http://schemas.microsoft.com/office/drawing/2014/main" val="1625206175"/>
                  </a:ext>
                </a:extLst>
              </a:tr>
              <a:tr h="412518">
                <a:tc>
                  <a:txBody>
                    <a:bodyPr/>
                    <a:lstStyle/>
                    <a:p>
                      <a:r>
                        <a:rPr lang="en-US" sz="1900"/>
                        <a:t>Mean</a:t>
                      </a:r>
                    </a:p>
                  </a:txBody>
                  <a:tcPr marL="88668" marR="88668" marT="44334" marB="44334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4,394.56</a:t>
                      </a:r>
                    </a:p>
                  </a:txBody>
                  <a:tcPr marL="88668" marR="88668" marT="44334" marB="44334"/>
                </a:tc>
                <a:extLst>
                  <a:ext uri="{0D108BD9-81ED-4DB2-BD59-A6C34878D82A}">
                    <a16:rowId xmlns:a16="http://schemas.microsoft.com/office/drawing/2014/main" val="2586442839"/>
                  </a:ext>
                </a:extLst>
              </a:tr>
              <a:tr h="412518">
                <a:tc>
                  <a:txBody>
                    <a:bodyPr/>
                    <a:lstStyle/>
                    <a:p>
                      <a:r>
                        <a:rPr lang="en-US" sz="1900"/>
                        <a:t>Median</a:t>
                      </a:r>
                    </a:p>
                  </a:txBody>
                  <a:tcPr marL="88668" marR="88668" marT="44334" marB="44334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3896</a:t>
                      </a:r>
                    </a:p>
                  </a:txBody>
                  <a:tcPr marL="88668" marR="88668" marT="44334" marB="44334"/>
                </a:tc>
                <a:extLst>
                  <a:ext uri="{0D108BD9-81ED-4DB2-BD59-A6C34878D82A}">
                    <a16:rowId xmlns:a16="http://schemas.microsoft.com/office/drawing/2014/main" val="843372247"/>
                  </a:ext>
                </a:extLst>
              </a:tr>
              <a:tr h="412518">
                <a:tc>
                  <a:txBody>
                    <a:bodyPr/>
                    <a:lstStyle/>
                    <a:p>
                      <a:r>
                        <a:rPr lang="en-US" sz="1900"/>
                        <a:t>Mode</a:t>
                      </a:r>
                    </a:p>
                  </a:txBody>
                  <a:tcPr marL="88668" marR="88668" marT="44334" marB="44334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4509</a:t>
                      </a:r>
                    </a:p>
                  </a:txBody>
                  <a:tcPr marL="88668" marR="88668" marT="44334" marB="44334"/>
                </a:tc>
                <a:extLst>
                  <a:ext uri="{0D108BD9-81ED-4DB2-BD59-A6C34878D82A}">
                    <a16:rowId xmlns:a16="http://schemas.microsoft.com/office/drawing/2014/main" val="879753858"/>
                  </a:ext>
                </a:extLst>
              </a:tr>
              <a:tr h="412518">
                <a:tc>
                  <a:txBody>
                    <a:bodyPr/>
                    <a:lstStyle/>
                    <a:p>
                      <a:r>
                        <a:rPr lang="en-US" sz="1900"/>
                        <a:t>Std. Deviation</a:t>
                      </a:r>
                    </a:p>
                  </a:txBody>
                  <a:tcPr marL="88668" marR="88668" marT="44334" marB="44334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3385.52</a:t>
                      </a:r>
                    </a:p>
                  </a:txBody>
                  <a:tcPr marL="88668" marR="88668" marT="44334" marB="44334"/>
                </a:tc>
                <a:extLst>
                  <a:ext uri="{0D108BD9-81ED-4DB2-BD59-A6C34878D82A}">
                    <a16:rowId xmlns:a16="http://schemas.microsoft.com/office/drawing/2014/main" val="4236612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7500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D49CD73-18E7-4099-8AF8-03F633B2B36C}"/>
              </a:ext>
            </a:extLst>
          </p:cNvPr>
          <p:cNvSpPr/>
          <p:nvPr/>
        </p:nvSpPr>
        <p:spPr>
          <a:xfrm>
            <a:off x="1278330" y="2162406"/>
            <a:ext cx="36977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/>
              <a:t>Association with Other Variables- Correlation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207636-0918-4079-AF90-74A9EBFFE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dirty="0"/>
              <a:t>2: Total_Trans_Amt</a:t>
            </a:r>
            <a:endParaRPr lang="en-US" sz="27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4390A0-3E1C-4BAE-9990-E8B82FB36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74" y="2162406"/>
            <a:ext cx="5714296" cy="404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106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BFC-7CF8-41DB-B608-F948765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400" dirty="0"/>
              <a:t>2: Total_Trans_Amt</a:t>
            </a:r>
            <a:endParaRPr lang="en-US" sz="27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C4D770-52B0-4F2B-9981-2395EEDD1BC0}"/>
              </a:ext>
            </a:extLst>
          </p:cNvPr>
          <p:cNvSpPr/>
          <p:nvPr/>
        </p:nvSpPr>
        <p:spPr>
          <a:xfrm>
            <a:off x="1278330" y="2162406"/>
            <a:ext cx="36977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/>
              <a:t>Association with </a:t>
            </a:r>
            <a:br>
              <a:rPr lang="en-US" sz="2200" b="1"/>
            </a:br>
            <a:r>
              <a:rPr lang="en-US" sz="2200" b="1"/>
              <a:t>Target Variable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5FD344-98ED-4133-BF5A-9DF82D81F6BB}"/>
              </a:ext>
            </a:extLst>
          </p:cNvPr>
          <p:cNvSpPr txBox="1"/>
          <p:nvPr/>
        </p:nvSpPr>
        <p:spPr>
          <a:xfrm>
            <a:off x="3683729" y="2254613"/>
            <a:ext cx="80005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Total Trans Amt is binned using equal width method with bin width=1000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/>
              <a:t>Following table is sorted based on Attrited Customer column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5BB10D-FE11-456C-966D-55409ED93C2B}"/>
              </a:ext>
            </a:extLst>
          </p:cNvPr>
          <p:cNvSpPr txBox="1"/>
          <p:nvPr/>
        </p:nvSpPr>
        <p:spPr>
          <a:xfrm>
            <a:off x="1806498" y="5291219"/>
            <a:ext cx="9877819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/>
              <a:t>1284 i.e. 79.21% of Attrited customers have ‘Total Transaction Amount’ less than 3000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D301DD-0D52-4BBF-9E79-0E897EE88C8A}"/>
              </a:ext>
            </a:extLst>
          </p:cNvPr>
          <p:cNvGrpSpPr/>
          <p:nvPr/>
        </p:nvGrpSpPr>
        <p:grpSpPr>
          <a:xfrm>
            <a:off x="1097280" y="3418999"/>
            <a:ext cx="10589199" cy="1661941"/>
            <a:chOff x="1097280" y="3418999"/>
            <a:chExt cx="10589199" cy="166194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0DB2DF8-0CEC-4459-96B7-A422350E7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7280" y="3418999"/>
              <a:ext cx="10589199" cy="166194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4E7AADA-9B60-4031-A27B-1EA1D9E411FC}"/>
                </a:ext>
              </a:extLst>
            </p:cNvPr>
            <p:cNvSpPr txBox="1"/>
            <p:nvPr/>
          </p:nvSpPr>
          <p:spPr>
            <a:xfrm>
              <a:off x="7249434" y="399447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EBDF5A9-5BEF-45CF-A58B-9E38D6216E6B}"/>
                </a:ext>
              </a:extLst>
            </p:cNvPr>
            <p:cNvSpPr txBox="1"/>
            <p:nvPr/>
          </p:nvSpPr>
          <p:spPr>
            <a:xfrm>
              <a:off x="7789153" y="4551072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0D536F-6FC3-4B6E-B59B-FBF768867D34}"/>
                </a:ext>
              </a:extLst>
            </p:cNvPr>
            <p:cNvSpPr txBox="1"/>
            <p:nvPr/>
          </p:nvSpPr>
          <p:spPr>
            <a:xfrm>
              <a:off x="8299182" y="4567277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87AA70-68EF-492F-A587-17367C55E034}"/>
                </a:ext>
              </a:extLst>
            </p:cNvPr>
            <p:cNvSpPr txBox="1"/>
            <p:nvPr/>
          </p:nvSpPr>
          <p:spPr>
            <a:xfrm>
              <a:off x="8818764" y="455872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C3E40A6-A35B-4576-84C5-5AE9BE8A5BE3}"/>
                </a:ext>
              </a:extLst>
            </p:cNvPr>
            <p:cNvSpPr txBox="1"/>
            <p:nvPr/>
          </p:nvSpPr>
          <p:spPr>
            <a:xfrm>
              <a:off x="9342371" y="455107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F5A2E28-0A8C-4600-8845-8DFB156A579E}"/>
                </a:ext>
              </a:extLst>
            </p:cNvPr>
            <p:cNvSpPr txBox="1"/>
            <p:nvPr/>
          </p:nvSpPr>
          <p:spPr>
            <a:xfrm>
              <a:off x="9857250" y="455872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F0EADD2-638F-4DF0-82CA-4B1DB78A55BB}"/>
                </a:ext>
              </a:extLst>
            </p:cNvPr>
            <p:cNvSpPr txBox="1"/>
            <p:nvPr/>
          </p:nvSpPr>
          <p:spPr>
            <a:xfrm>
              <a:off x="10358405" y="455872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797C986-29A2-45A8-91A1-D5A0CA61AEC8}"/>
                </a:ext>
              </a:extLst>
            </p:cNvPr>
            <p:cNvSpPr txBox="1"/>
            <p:nvPr/>
          </p:nvSpPr>
          <p:spPr>
            <a:xfrm>
              <a:off x="10827521" y="455872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CD10CE-CFB8-49B8-9340-B13083ADB4D0}"/>
                </a:ext>
              </a:extLst>
            </p:cNvPr>
            <p:cNvSpPr txBox="1"/>
            <p:nvPr/>
          </p:nvSpPr>
          <p:spPr>
            <a:xfrm>
              <a:off x="11378324" y="455872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FB5833A-6745-4E79-AFBE-71F36F09AA30}"/>
              </a:ext>
            </a:extLst>
          </p:cNvPr>
          <p:cNvSpPr/>
          <p:nvPr/>
        </p:nvSpPr>
        <p:spPr>
          <a:xfrm>
            <a:off x="1806498" y="3585114"/>
            <a:ext cx="1561171" cy="149582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57150">
                <a:solidFill>
                  <a:schemeClr val="tx1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416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E6910A-163A-4DBC-A2F4-B805177C4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675" y="167269"/>
            <a:ext cx="10389135" cy="61666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12C83C-EE44-44EB-9819-ED97E651D877}"/>
              </a:ext>
            </a:extLst>
          </p:cNvPr>
          <p:cNvSpPr/>
          <p:nvPr/>
        </p:nvSpPr>
        <p:spPr>
          <a:xfrm>
            <a:off x="138190" y="2527306"/>
            <a:ext cx="152648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Association with </a:t>
            </a:r>
            <a:br>
              <a:rPr lang="en-US" sz="2200" b="1" dirty="0"/>
            </a:br>
            <a:r>
              <a:rPr lang="en-US" sz="2200" b="1" dirty="0"/>
              <a:t>Target Variable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10ED6-F426-4735-8640-0ED3394F8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08" y="5352586"/>
            <a:ext cx="13906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916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BFC-7CF8-41DB-B608-F948765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400" dirty="0"/>
              <a:t>2: Total_Trans_Amt- Summary</a:t>
            </a:r>
            <a:endParaRPr lang="en-US" sz="27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0E9DD8-E82F-4C2F-82B8-460D9897F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Almost 80% of attrited customers have total transaction amount lesser than 3000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None of the attrited customers have total transaction amount more than 10000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Strong correlation of 0.8074 between ‘Total_Trans_Amt’ and ‘Total_Trans_Ct’ variables. This indicates that these variables are directly proportional. We can skip one of these variables in model building.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‘Total Relationship Count’ variable has a considerable correlation of -0.3491. However, it is not strong enough to skip this variable in model building.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Correlation to all other variables are weak.</a:t>
            </a:r>
          </a:p>
        </p:txBody>
      </p:sp>
    </p:spTree>
    <p:extLst>
      <p:ext uri="{BB962C8B-B14F-4D97-AF65-F5344CB8AC3E}">
        <p14:creationId xmlns:p14="http://schemas.microsoft.com/office/powerpoint/2010/main" val="2186547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358265"/>
          </a:xfrm>
        </p:spPr>
        <p:txBody>
          <a:bodyPr anchor="b"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Model Training-Testing &amp; Comparison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18992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8A30-E70F-41EE-9CC2-11ECDBC998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646229" cy="1450757"/>
          </a:xfrm>
        </p:spPr>
        <p:txBody>
          <a:bodyPr/>
          <a:lstStyle/>
          <a:p>
            <a:r>
              <a:rPr lang="en-US" dirty="0"/>
              <a:t>Model &amp; Variable Selection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A0ECD3-298F-4CB9-931C-98B401C9AA39}"/>
              </a:ext>
            </a:extLst>
          </p:cNvPr>
          <p:cNvSpPr txBox="1">
            <a:spLocks/>
          </p:cNvSpPr>
          <p:nvPr/>
        </p:nvSpPr>
        <p:spPr>
          <a:xfrm>
            <a:off x="1097280" y="2610006"/>
            <a:ext cx="4122420" cy="433026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Calibri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   Candidate Models:</a:t>
            </a:r>
          </a:p>
          <a:p>
            <a:pPr marL="384048" marR="0" lvl="1" indent="-182880" algn="l" defTabSz="914400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Gradient Boosted Tree</a:t>
            </a:r>
          </a:p>
          <a:p>
            <a:pPr marL="384048" marR="0" lvl="1" indent="-182880" algn="l" defTabSz="914400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Deep Learning</a:t>
            </a:r>
          </a:p>
          <a:p>
            <a:pPr marL="384048" marR="0" lvl="1" indent="-182880" algn="l" defTabSz="914400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Decision Tree</a:t>
            </a:r>
          </a:p>
          <a:p>
            <a:pPr marL="384048" marR="0" lvl="1" indent="-182880" algn="l" defTabSz="914400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Logistic Regression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1E64EB-C437-4D43-B53F-803149E42370}"/>
              </a:ext>
            </a:extLst>
          </p:cNvPr>
          <p:cNvSpPr txBox="1">
            <a:spLocks/>
          </p:cNvSpPr>
          <p:nvPr/>
        </p:nvSpPr>
        <p:spPr>
          <a:xfrm>
            <a:off x="4911092" y="2654611"/>
            <a:ext cx="4122420" cy="433026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Calibri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   Variables:</a:t>
            </a:r>
          </a:p>
          <a:p>
            <a:pPr marL="274320" marR="0" lvl="2" indent="-91440" algn="l" defTabSz="914400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 Gender </a:t>
            </a:r>
          </a:p>
          <a:p>
            <a:pPr marL="274320" marR="0" lvl="2" indent="-91440" algn="l" defTabSz="914400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 Total Relationship Count</a:t>
            </a:r>
          </a:p>
          <a:p>
            <a:pPr marL="274320" marR="0" lvl="2" indent="-91440" algn="l" defTabSz="914400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 Months Inactive 12 mon</a:t>
            </a:r>
          </a:p>
          <a:p>
            <a:pPr marL="274320" marR="0" lvl="2" indent="-91440" algn="l" defTabSz="914400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 Contacts Count 12 mon</a:t>
            </a:r>
          </a:p>
          <a:p>
            <a:pPr marL="274320" marR="0" lvl="2" indent="-91440" algn="l" defTabSz="914400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 Credit Limit</a:t>
            </a:r>
          </a:p>
          <a:p>
            <a:pPr marL="274320" marR="0" lvl="2" indent="-91440" algn="l" defTabSz="914400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 Total Revolving Bal</a:t>
            </a:r>
          </a:p>
          <a:p>
            <a:pPr marL="274320" marR="0" lvl="2" indent="-91440" algn="l" defTabSz="914400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 Total Trans Ct</a:t>
            </a:r>
          </a:p>
          <a:p>
            <a:pPr marL="274320" marR="0" lvl="2" indent="-91440" algn="l" defTabSz="914400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 Total Ct Chng Q4 Q1</a:t>
            </a:r>
          </a:p>
          <a:p>
            <a:pPr marL="274320" marR="0" lvl="2" indent="-91440" algn="l" defTabSz="914400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 Avg Utilization Ratio</a:t>
            </a:r>
          </a:p>
          <a:p>
            <a:pPr marL="201168" marR="0" lvl="1" indent="0" algn="l" defTabSz="914400" rtl="0" eaLnBrk="1" fontAlgn="auto" latinLnBrk="0" hangingPunct="1">
              <a:lnSpc>
                <a:spcPct val="80000"/>
              </a:lnSpc>
              <a:spcBef>
                <a:spcPts val="200"/>
              </a:spcBef>
              <a:spcAft>
                <a:spcPts val="400"/>
              </a:spcAft>
              <a:buClrTx/>
              <a:buSzTx/>
              <a:buFont typeface="Calibri" pitchFamily="34" charset="0"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74A348-973F-4CE9-923E-AA1E6C1F1884}"/>
              </a:ext>
            </a:extLst>
          </p:cNvPr>
          <p:cNvSpPr txBox="1"/>
          <p:nvPr/>
        </p:nvSpPr>
        <p:spPr>
          <a:xfrm>
            <a:off x="1097280" y="2026708"/>
            <a:ext cx="100190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Based on EDA Phase, we recommended following 9 variables and 4 candidate models to predict customer churn  </a:t>
            </a:r>
          </a:p>
        </p:txBody>
      </p:sp>
    </p:spTree>
    <p:extLst>
      <p:ext uri="{BB962C8B-B14F-4D97-AF65-F5344CB8AC3E}">
        <p14:creationId xmlns:p14="http://schemas.microsoft.com/office/powerpoint/2010/main" val="2151565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36E45-9C12-414B-8738-2517CD1F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RapidMiner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68ED91-F2E9-4034-B0B9-4C25BF6A1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Following is the split of the data that we have used for candidate models: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 For Training and Testing,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80% of the total records = 8,092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5-Fold cross validation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 For Validation,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20% of the total records = 2,023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For Performance measurement, we are focusing on following 2 metrics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Accuracy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AUC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48168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59370F3-43D6-4B32-AF4F-E2BA42660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" t="1522" r="699" b="21569"/>
          <a:stretch/>
        </p:blipFill>
        <p:spPr>
          <a:xfrm>
            <a:off x="1870841" y="588579"/>
            <a:ext cx="9601200" cy="3770383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accent1"/>
            </a:solidFill>
            <a:miter lim="800000"/>
          </a:ln>
          <a:effectLst/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4478A1D-438F-4D6F-A1FF-0AAE937F81E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567" t="122" r="916" b="66122"/>
          <a:stretch/>
        </p:blipFill>
        <p:spPr>
          <a:xfrm>
            <a:off x="1870841" y="4508938"/>
            <a:ext cx="9601200" cy="1651258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accent1"/>
            </a:solidFill>
            <a:miter lim="800000"/>
          </a:ln>
          <a:effectLst/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85700718-5FAD-42A2-95BA-D75D23FD22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70000" cy="6403121"/>
          </a:xfrm>
        </p:spPr>
        <p:txBody>
          <a:bodyPr vert="vert270">
            <a:normAutofit/>
          </a:bodyPr>
          <a:lstStyle/>
          <a:p>
            <a:pPr algn="ctr"/>
            <a:r>
              <a:rPr lang="en-US" dirty="0"/>
              <a:t>Gradient Boosted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476733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8A30-E70F-41EE-9CC2-11ECDBC99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EE289-2D03-4C41-B780-9C811767D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12256"/>
            <a:ext cx="10058400" cy="446319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 Problem Statement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 Sample EDA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 Model Training-Testing &amp; Comparison</a:t>
            </a:r>
          </a:p>
          <a:p>
            <a:pPr marL="578358" lvl="1" indent="-285750"/>
            <a:r>
              <a:rPr lang="en-US" sz="1900" dirty="0"/>
              <a:t>Gradient Boosted </a:t>
            </a:r>
          </a:p>
          <a:p>
            <a:pPr marL="578358" lvl="1" indent="-285750"/>
            <a:r>
              <a:rPr lang="en-US" sz="1900" dirty="0"/>
              <a:t>Deep Learning</a:t>
            </a:r>
          </a:p>
          <a:p>
            <a:pPr marL="578358" lvl="1" indent="-285750"/>
            <a:r>
              <a:rPr lang="en-US" sz="1900" dirty="0"/>
              <a:t>Decision Tree</a:t>
            </a:r>
          </a:p>
          <a:p>
            <a:pPr marL="578358" lvl="1" indent="-285750"/>
            <a:r>
              <a:rPr lang="en-US" sz="1900" dirty="0"/>
              <a:t>Logistic Regression</a:t>
            </a:r>
          </a:p>
          <a:p>
            <a:pPr marL="578358" lvl="1" indent="-285750"/>
            <a:r>
              <a:rPr lang="en-US" sz="1900" dirty="0"/>
              <a:t>Naïve Bayes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 Model Validation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 Summary</a:t>
            </a:r>
          </a:p>
        </p:txBody>
      </p:sp>
      <p:sp>
        <p:nvSpPr>
          <p:cNvPr id="4" name="Footer Placeholder 5">
            <a:extLst>
              <a:ext uri="{FF2B5EF4-FFF2-40B4-BE49-F238E27FC236}">
                <a16:creationId xmlns:a16="http://schemas.microsoft.com/office/drawing/2014/main" id="{05071182-C5D6-4B51-A40B-1A325C3FA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661332" y="6403122"/>
            <a:ext cx="988696" cy="411162"/>
          </a:xfrm>
        </p:spPr>
        <p:txBody>
          <a:bodyPr/>
          <a:lstStyle/>
          <a:p>
            <a:r>
              <a:rPr lang="en-US" sz="1600" b="1" cap="none" dirty="0">
                <a:latin typeface="+mj-lt"/>
              </a:rPr>
              <a:t>Ariful</a:t>
            </a:r>
            <a:endParaRPr lang="en-US" sz="1200" b="1" cap="none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20855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F115E6-EB8F-4F80-85E6-FF8EC22BE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21" y="889000"/>
            <a:ext cx="9784080" cy="15308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F544DD-BA3D-41DE-ACB5-82C49204CA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65" r="3817" b="38976"/>
          <a:stretch/>
        </p:blipFill>
        <p:spPr>
          <a:xfrm>
            <a:off x="1582366" y="2529926"/>
            <a:ext cx="6150752" cy="276225"/>
          </a:xfrm>
          <a:prstGeom prst="rect">
            <a:avLst/>
          </a:prstGeom>
        </p:spPr>
      </p:pic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22B07CF6-9008-496E-B710-CA657EB5CA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38" b="1"/>
          <a:stretch/>
        </p:blipFill>
        <p:spPr>
          <a:xfrm>
            <a:off x="1584862" y="5432603"/>
            <a:ext cx="4067175" cy="2451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2C76769-94C2-48EC-9410-493027F1BA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7" r="500"/>
          <a:stretch/>
        </p:blipFill>
        <p:spPr>
          <a:xfrm>
            <a:off x="1619283" y="3668158"/>
            <a:ext cx="9784080" cy="1658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B66F8A-7278-4AE6-A875-43D3BFDF0EBB}"/>
              </a:ext>
            </a:extLst>
          </p:cNvPr>
          <p:cNvSpPr txBox="1"/>
          <p:nvPr/>
        </p:nvSpPr>
        <p:spPr>
          <a:xfrm>
            <a:off x="1619283" y="411163"/>
            <a:ext cx="343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C7016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Cross Validation (Training-Testing)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5EA635-CACD-48E5-B42F-191F1A445E86}"/>
              </a:ext>
            </a:extLst>
          </p:cNvPr>
          <p:cNvSpPr/>
          <p:nvPr/>
        </p:nvSpPr>
        <p:spPr>
          <a:xfrm>
            <a:off x="1619283" y="3192461"/>
            <a:ext cx="1143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C7016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Validation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BEFE447-427D-4043-BC3A-7246FEAB57F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70000" cy="6403121"/>
          </a:xfrm>
          <a:prstGeom prst="rect">
            <a:avLst/>
          </a:prstGeom>
        </p:spPr>
        <p:txBody>
          <a:bodyPr vert="vert270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Gradient Boosted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764121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9F734-3D71-4098-AF10-2C6A34DFDAC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rot="16200000">
            <a:off x="-2618525" y="2618526"/>
            <a:ext cx="6403124" cy="1166068"/>
          </a:xfrm>
        </p:spPr>
        <p:txBody>
          <a:bodyPr/>
          <a:lstStyle/>
          <a:p>
            <a:pPr algn="ctr"/>
            <a:r>
              <a:rPr lang="en-US" dirty="0"/>
              <a:t>Decision Trees 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9370F3-43D6-4B32-AF4F-E2BA42660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3"/>
          <a:stretch/>
        </p:blipFill>
        <p:spPr>
          <a:xfrm>
            <a:off x="1661112" y="390045"/>
            <a:ext cx="9878426" cy="385893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E34081-30D9-4347-AFF2-7871093A71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9"/>
          <a:stretch/>
        </p:blipFill>
        <p:spPr>
          <a:xfrm>
            <a:off x="1661112" y="4404220"/>
            <a:ext cx="9878426" cy="18022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626742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9F734-3D71-4098-AF10-2C6A34DFDAC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rot="16200000">
            <a:off x="-2538830" y="2538827"/>
            <a:ext cx="6403124" cy="13254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Decision Trees </a:t>
            </a:r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CBAD46-CB29-49F8-AA50-2E7D298FA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220" y="949842"/>
            <a:ext cx="9255853" cy="19976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419153-D197-4082-B921-A8DEE5EF7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220" y="3022838"/>
            <a:ext cx="7134225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CAE0A6-3772-4C33-8CAF-3765F68D5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4220" y="3865850"/>
            <a:ext cx="9580227" cy="20734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6A549F-2DF1-4681-B684-D3619430D631}"/>
              </a:ext>
            </a:extLst>
          </p:cNvPr>
          <p:cNvSpPr txBox="1"/>
          <p:nvPr/>
        </p:nvSpPr>
        <p:spPr>
          <a:xfrm>
            <a:off x="1614220" y="406127"/>
            <a:ext cx="343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C7016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Cross Validation (Training-Testing)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7BD55F6-B899-462E-9387-E87D917958CF}"/>
              </a:ext>
            </a:extLst>
          </p:cNvPr>
          <p:cNvSpPr/>
          <p:nvPr/>
        </p:nvSpPr>
        <p:spPr>
          <a:xfrm>
            <a:off x="1614220" y="3441938"/>
            <a:ext cx="1143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C7016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Validation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95C7CA-383B-4FD1-8CCE-CA4D0999F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4220" y="5801854"/>
            <a:ext cx="42576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15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9F734-3D71-4098-AF10-2C6A34DFDAC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rot="16200000">
            <a:off x="-2576873" y="2576869"/>
            <a:ext cx="6403125" cy="1249378"/>
          </a:xfrm>
        </p:spPr>
        <p:txBody>
          <a:bodyPr/>
          <a:lstStyle/>
          <a:p>
            <a:pPr algn="ctr"/>
            <a:r>
              <a:rPr lang="en-US" dirty="0"/>
              <a:t>Deep Learning </a:t>
            </a:r>
            <a:r>
              <a:rPr lang="en-US" sz="1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66B01A-20DE-486C-9696-F48688000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12" y="4403064"/>
            <a:ext cx="9878425" cy="18288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CCF59D-5AC5-4C09-87A4-79872A88BC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783"/>
          <a:stretch/>
        </p:blipFill>
        <p:spPr>
          <a:xfrm>
            <a:off x="1661112" y="343863"/>
            <a:ext cx="9878426" cy="385893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70681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9F734-3D71-4098-AF10-2C6A34DFDAC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 rot="16200000">
            <a:off x="-2527079" y="2527077"/>
            <a:ext cx="6403125" cy="1348965"/>
          </a:xfrm>
        </p:spPr>
        <p:txBody>
          <a:bodyPr/>
          <a:lstStyle/>
          <a:p>
            <a:pPr algn="ctr"/>
            <a:r>
              <a:rPr lang="en-US" dirty="0"/>
              <a:t>Deep Learning </a:t>
            </a:r>
            <a:endParaRPr lang="en-US" sz="1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EE4B1F-01A2-45F4-B540-D0B3FA82BFE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779822" y="1036207"/>
            <a:ext cx="10058400" cy="1595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9925C3-48F9-42BF-A772-D0F9ECC19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288" y="2822989"/>
            <a:ext cx="7181850" cy="428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AAFE78-ED76-4895-9F81-972B04F16B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822" y="3676834"/>
            <a:ext cx="10058399" cy="2049765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B36A5793-6DC3-41E3-8973-DC23C06EC3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822" y="5761294"/>
            <a:ext cx="5229225" cy="390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F2629D-318F-4D46-A294-CDEFB21ECEB1}"/>
              </a:ext>
            </a:extLst>
          </p:cNvPr>
          <p:cNvSpPr txBox="1"/>
          <p:nvPr/>
        </p:nvSpPr>
        <p:spPr>
          <a:xfrm>
            <a:off x="1706288" y="595175"/>
            <a:ext cx="3431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C7016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Cross Validation (Training-Testing)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9138E3-69B3-49F5-AB2D-ED7F640F7942}"/>
              </a:ext>
            </a:extLst>
          </p:cNvPr>
          <p:cNvSpPr/>
          <p:nvPr/>
        </p:nvSpPr>
        <p:spPr>
          <a:xfrm>
            <a:off x="1779822" y="3346959"/>
            <a:ext cx="1143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C7016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Validation</a:t>
            </a:r>
          </a:p>
        </p:txBody>
      </p:sp>
    </p:spTree>
    <p:extLst>
      <p:ext uri="{BB962C8B-B14F-4D97-AF65-F5344CB8AC3E}">
        <p14:creationId xmlns:p14="http://schemas.microsoft.com/office/powerpoint/2010/main" val="42247434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C32B4-ACB9-C84A-9684-125AE5ACAD41}"/>
              </a:ext>
            </a:extLst>
          </p:cNvPr>
          <p:cNvSpPr txBox="1">
            <a:spLocks/>
          </p:cNvSpPr>
          <p:nvPr/>
        </p:nvSpPr>
        <p:spPr>
          <a:xfrm rot="16200000">
            <a:off x="-2623192" y="2623191"/>
            <a:ext cx="6403124" cy="1156735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Logistic Regression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EA6540-3158-E045-AFE6-3C98B2D72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" t="1522" r="699" b="21569"/>
          <a:stretch/>
        </p:blipFill>
        <p:spPr>
          <a:xfrm>
            <a:off x="1611516" y="119574"/>
            <a:ext cx="10170989" cy="3770383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accent1"/>
            </a:solidFill>
            <a:miter lim="800000"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122D2D-FB70-F141-9BB9-F10208A16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516" y="4228515"/>
            <a:ext cx="10170990" cy="192024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03778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055BF-268C-7A41-BB77-0FA3437B2CE0}"/>
              </a:ext>
            </a:extLst>
          </p:cNvPr>
          <p:cNvSpPr txBox="1">
            <a:spLocks/>
          </p:cNvSpPr>
          <p:nvPr/>
        </p:nvSpPr>
        <p:spPr>
          <a:xfrm rot="16200000">
            <a:off x="-2605816" y="2605816"/>
            <a:ext cx="6403125" cy="1191490"/>
          </a:xfrm>
          <a:prstGeom prst="rect">
            <a:avLst/>
          </a:prstGeo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Logistic Regression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FAAD593-F3AA-AC4C-852E-47101751C598}"/>
              </a:ext>
            </a:extLst>
          </p:cNvPr>
          <p:cNvSpPr/>
          <p:nvPr/>
        </p:nvSpPr>
        <p:spPr>
          <a:xfrm>
            <a:off x="1639563" y="424701"/>
            <a:ext cx="3433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dirty="0">
                <a:solidFill>
                  <a:srgbClr val="EC7016"/>
                </a:solidFill>
                <a:latin typeface="Franklin Gothic Book" panose="020F0502020204030204"/>
              </a:rPr>
              <a:t>Cross Validation (Training-Testing)</a:t>
            </a:r>
          </a:p>
        </p:txBody>
      </p:sp>
      <p:pic>
        <p:nvPicPr>
          <p:cNvPr id="4" name="Content Placeholder 2">
            <a:extLst>
              <a:ext uri="{FF2B5EF4-FFF2-40B4-BE49-F238E27FC236}">
                <a16:creationId xmlns:a16="http://schemas.microsoft.com/office/drawing/2014/main" id="{26607FF3-C6F4-424E-839B-DF43BF807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563" y="817145"/>
            <a:ext cx="9347200" cy="17878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633C7D-D821-EF41-9D74-F1A00397E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563" y="2888129"/>
            <a:ext cx="6800850" cy="3714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3A9B6D-BC35-C54E-A4A3-57CC9CB95B28}"/>
              </a:ext>
            </a:extLst>
          </p:cNvPr>
          <p:cNvSpPr/>
          <p:nvPr/>
        </p:nvSpPr>
        <p:spPr>
          <a:xfrm>
            <a:off x="1639563" y="3564909"/>
            <a:ext cx="1143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EC7016"/>
                </a:solidFill>
                <a:latin typeface="Franklin Gothic Book" panose="020F0502020204030204"/>
              </a:rPr>
              <a:t>Validation</a:t>
            </a:r>
            <a:endParaRPr lang="en-US" dirty="0"/>
          </a:p>
        </p:txBody>
      </p:sp>
      <p:pic>
        <p:nvPicPr>
          <p:cNvPr id="7" name="Content Placeholder 2">
            <a:extLst>
              <a:ext uri="{FF2B5EF4-FFF2-40B4-BE49-F238E27FC236}">
                <a16:creationId xmlns:a16="http://schemas.microsoft.com/office/drawing/2014/main" id="{ADA6B32B-5D12-2049-9958-A51DF0372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882" y="3923341"/>
            <a:ext cx="9359900" cy="1787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EE5172-2253-7741-95CB-99DCACE8B4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9563" y="5711189"/>
            <a:ext cx="398145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57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EA6540-3158-E045-AFE6-3C98B2D72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7" t="1522" r="699" b="21569"/>
          <a:stretch/>
        </p:blipFill>
        <p:spPr>
          <a:xfrm>
            <a:off x="1521528" y="119574"/>
            <a:ext cx="9924187" cy="3770383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accent1"/>
            </a:solidFill>
            <a:miter lim="800000"/>
          </a:ln>
          <a:effectLst/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FD2E0F9-DA52-4FAA-845C-AB47562C8D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" t="6164" r="1071" b="7539"/>
          <a:stretch/>
        </p:blipFill>
        <p:spPr>
          <a:xfrm>
            <a:off x="1521528" y="4154086"/>
            <a:ext cx="9924186" cy="1920241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accent1"/>
            </a:solidFill>
            <a:miter lim="800000"/>
          </a:ln>
          <a:effectLst/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809DF36-7366-4FE7-A475-21C33001C665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70000" cy="6403122"/>
          </a:xfrm>
          <a:prstGeom prst="rect">
            <a:avLst/>
          </a:prstGeom>
        </p:spPr>
        <p:txBody>
          <a:bodyPr vert="vert270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Naive Bayes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623116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C610A-2B1F-40C7-AA35-5D31A8920A3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70000" cy="6403122"/>
          </a:xfrm>
          <a:prstGeom prst="rect">
            <a:avLst/>
          </a:prstGeom>
        </p:spPr>
        <p:txBody>
          <a:bodyPr vert="vert270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Naive Bayes</a:t>
            </a:r>
            <a:endParaRPr lang="en-US" sz="1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DB7662-0582-480E-B1E4-BB67756EB8FC}"/>
              </a:ext>
            </a:extLst>
          </p:cNvPr>
          <p:cNvSpPr txBox="1"/>
          <p:nvPr/>
        </p:nvSpPr>
        <p:spPr>
          <a:xfrm>
            <a:off x="1619283" y="342924"/>
            <a:ext cx="3433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C7016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Cross Validation (Training-Testing)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A8A515-287E-46BE-B5F4-BF0DC7882575}"/>
              </a:ext>
            </a:extLst>
          </p:cNvPr>
          <p:cNvSpPr/>
          <p:nvPr/>
        </p:nvSpPr>
        <p:spPr>
          <a:xfrm>
            <a:off x="1619282" y="3367307"/>
            <a:ext cx="1269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C7016"/>
                </a:solidFill>
                <a:latin typeface="Franklin Gothic Book" panose="020F0502020204030204"/>
              </a:rPr>
              <a:t>Validation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599CE-0AB4-4C01-804E-4C238D976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82" y="851580"/>
            <a:ext cx="9897148" cy="15856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B13ECA-4A9A-4284-BD3F-6CC80902E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82" y="2576598"/>
            <a:ext cx="6667500" cy="3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4E0363-9E76-46A9-846F-1F1866DF83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82" y="3900403"/>
            <a:ext cx="10085038" cy="15873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F5169A-7F1B-4A8A-A242-DFFA2597F5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282" y="5640070"/>
            <a:ext cx="408622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98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BFC-7CF8-41DB-B608-F948765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Model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0C6D9-351A-4CBE-96F3-E191FFB9F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49517"/>
            <a:ext cx="10058400" cy="4330262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 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5FB52A-9D06-4C7B-BEF7-4DB0C94B6B2D}"/>
              </a:ext>
            </a:extLst>
          </p:cNvPr>
          <p:cNvSpPr txBox="1"/>
          <p:nvPr/>
        </p:nvSpPr>
        <p:spPr>
          <a:xfrm>
            <a:off x="179259" y="2779934"/>
            <a:ext cx="182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C7016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Cross Validation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C7016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C7016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(Training-Testing)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4815AE-BEB4-45FE-8252-B695825D8606}"/>
              </a:ext>
            </a:extLst>
          </p:cNvPr>
          <p:cNvSpPr/>
          <p:nvPr/>
        </p:nvSpPr>
        <p:spPr>
          <a:xfrm>
            <a:off x="519273" y="5153676"/>
            <a:ext cx="1143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C7016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Validation</a:t>
            </a:r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93882010-ACE0-4062-B9A7-F527742FEA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6360163"/>
              </p:ext>
            </p:extLst>
          </p:nvPr>
        </p:nvGraphicFramePr>
        <p:xfrm>
          <a:off x="2228046" y="2323935"/>
          <a:ext cx="9111056" cy="176536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15572">
                  <a:extLst>
                    <a:ext uri="{9D8B030D-6E8A-4147-A177-3AD203B41FA5}">
                      <a16:colId xmlns:a16="http://schemas.microsoft.com/office/drawing/2014/main" val="3788833054"/>
                    </a:ext>
                  </a:extLst>
                </a:gridCol>
                <a:gridCol w="1318437">
                  <a:extLst>
                    <a:ext uri="{9D8B030D-6E8A-4147-A177-3AD203B41FA5}">
                      <a16:colId xmlns:a16="http://schemas.microsoft.com/office/drawing/2014/main" val="3680461424"/>
                    </a:ext>
                  </a:extLst>
                </a:gridCol>
                <a:gridCol w="1386143">
                  <a:extLst>
                    <a:ext uri="{9D8B030D-6E8A-4147-A177-3AD203B41FA5}">
                      <a16:colId xmlns:a16="http://schemas.microsoft.com/office/drawing/2014/main" val="2410247396"/>
                    </a:ext>
                  </a:extLst>
                </a:gridCol>
                <a:gridCol w="1397726">
                  <a:extLst>
                    <a:ext uri="{9D8B030D-6E8A-4147-A177-3AD203B41FA5}">
                      <a16:colId xmlns:a16="http://schemas.microsoft.com/office/drawing/2014/main" val="2250621637"/>
                    </a:ext>
                  </a:extLst>
                </a:gridCol>
                <a:gridCol w="1397726">
                  <a:extLst>
                    <a:ext uri="{9D8B030D-6E8A-4147-A177-3AD203B41FA5}">
                      <a16:colId xmlns:a16="http://schemas.microsoft.com/office/drawing/2014/main" val="968647120"/>
                    </a:ext>
                  </a:extLst>
                </a:gridCol>
                <a:gridCol w="1397726">
                  <a:extLst>
                    <a:ext uri="{9D8B030D-6E8A-4147-A177-3AD203B41FA5}">
                      <a16:colId xmlns:a16="http://schemas.microsoft.com/office/drawing/2014/main" val="283880982"/>
                    </a:ext>
                  </a:extLst>
                </a:gridCol>
                <a:gridCol w="1397726">
                  <a:extLst>
                    <a:ext uri="{9D8B030D-6E8A-4147-A177-3AD203B41FA5}">
                      <a16:colId xmlns:a16="http://schemas.microsoft.com/office/drawing/2014/main" val="473494349"/>
                    </a:ext>
                  </a:extLst>
                </a:gridCol>
              </a:tblGrid>
              <a:tr h="515452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Performance Metric</a:t>
                      </a:r>
                    </a:p>
                  </a:txBody>
                  <a:tcPr marL="87403" marR="87403" marT="43701" marB="43701" vert="vert27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00775" marR="100775" marT="50388" marB="503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Gradient Boosting</a:t>
                      </a:r>
                    </a:p>
                  </a:txBody>
                  <a:tcPr marL="100775" marR="100775" marT="50388" marB="503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Deep Learning</a:t>
                      </a:r>
                    </a:p>
                  </a:txBody>
                  <a:tcPr marL="100775" marR="100775" marT="50388" marB="503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Decision Tree</a:t>
                      </a:r>
                    </a:p>
                  </a:txBody>
                  <a:tcPr marL="100775" marR="100775" marT="50388" marB="503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Logistic Regression</a:t>
                      </a:r>
                    </a:p>
                  </a:txBody>
                  <a:tcPr marL="100775" marR="100775" marT="50388" marB="503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Naïve Bayes</a:t>
                      </a:r>
                    </a:p>
                  </a:txBody>
                  <a:tcPr marL="100775" marR="100775" marT="50388" marB="50388" anchor="ctr"/>
                </a:tc>
                <a:extLst>
                  <a:ext uri="{0D108BD9-81ED-4DB2-BD59-A6C34878D82A}">
                    <a16:rowId xmlns:a16="http://schemas.microsoft.com/office/drawing/2014/main" val="3566347716"/>
                  </a:ext>
                </a:extLst>
              </a:tr>
              <a:tr h="51545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Accuracy</a:t>
                      </a:r>
                    </a:p>
                  </a:txBody>
                  <a:tcPr marL="100775" marR="100775" marT="50388" marB="503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91.82% +/-0.84%</a:t>
                      </a:r>
                    </a:p>
                  </a:txBody>
                  <a:tcPr marL="100775" marR="100775" marT="50388" marB="503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90.39% +/- 0.49%</a:t>
                      </a:r>
                    </a:p>
                  </a:txBody>
                  <a:tcPr marL="100775" marR="100775" marT="50388" marB="503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84.61% +/- 0.19%</a:t>
                      </a:r>
                    </a:p>
                  </a:txBody>
                  <a:tcPr marL="100775" marR="100775" marT="50388" marB="503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89.57% +/- 0.41%</a:t>
                      </a:r>
                    </a:p>
                  </a:txBody>
                  <a:tcPr marL="100775" marR="100775" marT="50388" marB="503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89.92% +/- 0.41%</a:t>
                      </a:r>
                    </a:p>
                  </a:txBody>
                  <a:tcPr marL="100775" marR="100775" marT="50388" marB="50388" anchor="ctr"/>
                </a:tc>
                <a:extLst>
                  <a:ext uri="{0D108BD9-81ED-4DB2-BD59-A6C34878D82A}">
                    <a16:rowId xmlns:a16="http://schemas.microsoft.com/office/drawing/2014/main" val="3275111701"/>
                  </a:ext>
                </a:extLst>
              </a:tr>
              <a:tr h="51545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AUC</a:t>
                      </a:r>
                    </a:p>
                  </a:txBody>
                  <a:tcPr marL="100775" marR="100775" marT="50388" marB="503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0.933 +/- 0.010</a:t>
                      </a:r>
                    </a:p>
                  </a:txBody>
                  <a:tcPr marL="100775" marR="100775" marT="50388" marB="503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0.928 +/- 0.004</a:t>
                      </a:r>
                    </a:p>
                  </a:txBody>
                  <a:tcPr marL="100775" marR="100775" marT="50388" marB="503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0.521 +/- 0.005</a:t>
                      </a:r>
                    </a:p>
                  </a:txBody>
                  <a:tcPr marL="100775" marR="100775" marT="50388" marB="503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0.899 +/- 0.008</a:t>
                      </a:r>
                    </a:p>
                  </a:txBody>
                  <a:tcPr marL="100775" marR="100775" marT="50388" marB="503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0.904 +/- 0.008</a:t>
                      </a:r>
                    </a:p>
                  </a:txBody>
                  <a:tcPr marL="100775" marR="100775" marT="50388" marB="50388" anchor="ctr"/>
                </a:tc>
                <a:extLst>
                  <a:ext uri="{0D108BD9-81ED-4DB2-BD59-A6C34878D82A}">
                    <a16:rowId xmlns:a16="http://schemas.microsoft.com/office/drawing/2014/main" val="1918747820"/>
                  </a:ext>
                </a:extLst>
              </a:tr>
            </a:tbl>
          </a:graphicData>
        </a:graphic>
      </p:graphicFrame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4982693D-E58E-43FE-A056-6BD0E8B8B0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872763"/>
              </p:ext>
            </p:extLst>
          </p:nvPr>
        </p:nvGraphicFramePr>
        <p:xfrm>
          <a:off x="2228046" y="4467702"/>
          <a:ext cx="9147632" cy="17412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77527">
                  <a:extLst>
                    <a:ext uri="{9D8B030D-6E8A-4147-A177-3AD203B41FA5}">
                      <a16:colId xmlns:a16="http://schemas.microsoft.com/office/drawing/2014/main" val="3788833054"/>
                    </a:ext>
                  </a:extLst>
                </a:gridCol>
                <a:gridCol w="1279662">
                  <a:extLst>
                    <a:ext uri="{9D8B030D-6E8A-4147-A177-3AD203B41FA5}">
                      <a16:colId xmlns:a16="http://schemas.microsoft.com/office/drawing/2014/main" val="3680461424"/>
                    </a:ext>
                  </a:extLst>
                </a:gridCol>
                <a:gridCol w="1353312">
                  <a:extLst>
                    <a:ext uri="{9D8B030D-6E8A-4147-A177-3AD203B41FA5}">
                      <a16:colId xmlns:a16="http://schemas.microsoft.com/office/drawing/2014/main" val="2410247396"/>
                    </a:ext>
                  </a:extLst>
                </a:gridCol>
                <a:gridCol w="1417320">
                  <a:extLst>
                    <a:ext uri="{9D8B030D-6E8A-4147-A177-3AD203B41FA5}">
                      <a16:colId xmlns:a16="http://schemas.microsoft.com/office/drawing/2014/main" val="2250621637"/>
                    </a:ext>
                  </a:extLst>
                </a:gridCol>
                <a:gridCol w="1444752">
                  <a:extLst>
                    <a:ext uri="{9D8B030D-6E8A-4147-A177-3AD203B41FA5}">
                      <a16:colId xmlns:a16="http://schemas.microsoft.com/office/drawing/2014/main" val="968647120"/>
                    </a:ext>
                  </a:extLst>
                </a:gridCol>
                <a:gridCol w="1399032">
                  <a:extLst>
                    <a:ext uri="{9D8B030D-6E8A-4147-A177-3AD203B41FA5}">
                      <a16:colId xmlns:a16="http://schemas.microsoft.com/office/drawing/2014/main" val="283880982"/>
                    </a:ext>
                  </a:extLst>
                </a:gridCol>
                <a:gridCol w="1376027">
                  <a:extLst>
                    <a:ext uri="{9D8B030D-6E8A-4147-A177-3AD203B41FA5}">
                      <a16:colId xmlns:a16="http://schemas.microsoft.com/office/drawing/2014/main" val="473494349"/>
                    </a:ext>
                  </a:extLst>
                </a:gridCol>
              </a:tblGrid>
              <a:tr h="515452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Performance Metric</a:t>
                      </a:r>
                    </a:p>
                  </a:txBody>
                  <a:tcPr marL="87403" marR="87403" marT="43701" marB="43701" vert="vert27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00775" marR="100775" marT="50388" marB="503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Gradient Boosting</a:t>
                      </a:r>
                    </a:p>
                  </a:txBody>
                  <a:tcPr marL="100775" marR="100775" marT="50388" marB="503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Deep Learning</a:t>
                      </a:r>
                    </a:p>
                  </a:txBody>
                  <a:tcPr marL="100775" marR="100775" marT="50388" marB="503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Decision Tree</a:t>
                      </a:r>
                    </a:p>
                  </a:txBody>
                  <a:tcPr marL="100775" marR="100775" marT="50388" marB="503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Logistic Regression</a:t>
                      </a:r>
                    </a:p>
                  </a:txBody>
                  <a:tcPr marL="100775" marR="100775" marT="50388" marB="503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Naïve Bayes</a:t>
                      </a:r>
                    </a:p>
                  </a:txBody>
                  <a:tcPr marL="100775" marR="100775" marT="50388" marB="50388" anchor="ctr"/>
                </a:tc>
                <a:extLst>
                  <a:ext uri="{0D108BD9-81ED-4DB2-BD59-A6C34878D82A}">
                    <a16:rowId xmlns:a16="http://schemas.microsoft.com/office/drawing/2014/main" val="3566347716"/>
                  </a:ext>
                </a:extLst>
              </a:tr>
              <a:tr h="51545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Accuracy</a:t>
                      </a:r>
                    </a:p>
                  </a:txBody>
                  <a:tcPr marL="100775" marR="100775" marT="50388" marB="503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92.09%</a:t>
                      </a:r>
                    </a:p>
                  </a:txBody>
                  <a:tcPr marL="100775" marR="100775" marT="50388" marB="503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89.32%</a:t>
                      </a:r>
                    </a:p>
                  </a:txBody>
                  <a:tcPr marL="100775" marR="100775" marT="50388" marB="503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85.07%</a:t>
                      </a:r>
                    </a:p>
                  </a:txBody>
                  <a:tcPr marL="100775" marR="100775" marT="50388" marB="503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90.41%</a:t>
                      </a:r>
                    </a:p>
                  </a:txBody>
                  <a:tcPr marL="100775" marR="100775" marT="50388" marB="503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90.86%</a:t>
                      </a:r>
                    </a:p>
                  </a:txBody>
                  <a:tcPr marL="100775" marR="100775" marT="50388" marB="50388" anchor="ctr"/>
                </a:tc>
                <a:extLst>
                  <a:ext uri="{0D108BD9-81ED-4DB2-BD59-A6C34878D82A}">
                    <a16:rowId xmlns:a16="http://schemas.microsoft.com/office/drawing/2014/main" val="3275111701"/>
                  </a:ext>
                </a:extLst>
              </a:tr>
              <a:tr h="51545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AUC</a:t>
                      </a:r>
                    </a:p>
                  </a:txBody>
                  <a:tcPr marL="100775" marR="100775" marT="50388" marB="503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0.938</a:t>
                      </a:r>
                    </a:p>
                  </a:txBody>
                  <a:tcPr marL="100775" marR="100775" marT="50388" marB="503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0.897</a:t>
                      </a:r>
                    </a:p>
                  </a:txBody>
                  <a:tcPr marL="100775" marR="100775" marT="50388" marB="503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0.536</a:t>
                      </a:r>
                    </a:p>
                  </a:txBody>
                  <a:tcPr marL="100775" marR="100775" marT="50388" marB="503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0.907</a:t>
                      </a:r>
                    </a:p>
                  </a:txBody>
                  <a:tcPr marL="100775" marR="100775" marT="50388" marB="5038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0.915</a:t>
                      </a:r>
                    </a:p>
                  </a:txBody>
                  <a:tcPr marL="100775" marR="100775" marT="50388" marB="50388" anchor="ctr"/>
                </a:tc>
                <a:extLst>
                  <a:ext uri="{0D108BD9-81ED-4DB2-BD59-A6C34878D82A}">
                    <a16:rowId xmlns:a16="http://schemas.microsoft.com/office/drawing/2014/main" val="1918747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3220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485C3-8C76-45A4-9DBA-9ADF163C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E9475-ACF2-415D-9188-49976FF44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A Bank manager wants to take care of customer retention for its product - Credit Card.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The bank wants the data mining team to identify customers that are at risk of leaving the bank.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Team needs to create an automated ‘customer churn prediction’ process by training, validating and deploying a data mining model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Team has given the sample dataset consisting of 10,115 customers with information such as salary, marital status, credit card limit, credit card category, etc.</a:t>
            </a:r>
          </a:p>
        </p:txBody>
      </p:sp>
    </p:spTree>
    <p:extLst>
      <p:ext uri="{BB962C8B-B14F-4D97-AF65-F5344CB8AC3E}">
        <p14:creationId xmlns:p14="http://schemas.microsoft.com/office/powerpoint/2010/main" val="18882306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BFC-7CF8-41DB-B608-F948765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0C6D9-351A-4CBE-96F3-E191FFB9F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49517"/>
            <a:ext cx="10058400" cy="4330262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 </a:t>
            </a:r>
            <a:endParaRPr lang="en-US" sz="16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9CD7427-9A79-4371-9EA6-3C6A9C5F0D28}"/>
              </a:ext>
            </a:extLst>
          </p:cNvPr>
          <p:cNvSpPr txBox="1">
            <a:spLocks/>
          </p:cNvSpPr>
          <p:nvPr/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 Based on the performance metrics, we selected </a:t>
            </a:r>
            <a:r>
              <a:rPr lang="en-US" sz="1600" b="1" dirty="0"/>
              <a:t>Gradient Boosted </a:t>
            </a:r>
            <a:r>
              <a:rPr lang="en-US" sz="1600" dirty="0"/>
              <a:t>as our model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/>
              <a:t>Training - Testing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Accuracy: 91.82% +/-0.84%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AUC: 0.933 +/- 0.010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/>
              <a:t>Validation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Accuracy: 92.09%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600" dirty="0"/>
              <a:t>AUC: 0.938</a:t>
            </a:r>
            <a:endParaRPr lang="en-US" sz="1600" dirty="0">
              <a:solidFill>
                <a:prstClr val="black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prstClr val="black"/>
                </a:solidFill>
              </a:rPr>
              <a:t>To further improve this performance, we explored following techniques: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</a:rPr>
              <a:t>Forward Selection- </a:t>
            </a:r>
            <a:r>
              <a:rPr lang="en-US" sz="1600" dirty="0">
                <a:solidFill>
                  <a:prstClr val="black"/>
                </a:solidFill>
              </a:rPr>
              <a:t>to verify if the features used are best fit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prstClr val="black"/>
                </a:solidFill>
              </a:rPr>
              <a:t>Model Parameter Tuning- </a:t>
            </a:r>
            <a:r>
              <a:rPr lang="en-US" sz="1600" dirty="0">
                <a:solidFill>
                  <a:prstClr val="black"/>
                </a:solidFill>
              </a:rPr>
              <a:t>to see if we can improve the performance by changing parameters for the selected model </a:t>
            </a:r>
          </a:p>
        </p:txBody>
      </p:sp>
    </p:spTree>
    <p:extLst>
      <p:ext uri="{BB962C8B-B14F-4D97-AF65-F5344CB8AC3E}">
        <p14:creationId xmlns:p14="http://schemas.microsoft.com/office/powerpoint/2010/main" val="7417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5700718-5FAD-42A2-95BA-D75D23FD22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149424" cy="6403121"/>
          </a:xfrm>
        </p:spPr>
        <p:txBody>
          <a:bodyPr vert="vert270">
            <a:normAutofit/>
          </a:bodyPr>
          <a:lstStyle/>
          <a:p>
            <a:pPr algn="ctr"/>
            <a:r>
              <a:rPr lang="en-US" dirty="0"/>
              <a:t>Feature Selection</a:t>
            </a:r>
            <a:endParaRPr lang="en-US" sz="1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8D9A21-7873-42DD-8865-66017B2E79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53" b="2999"/>
          <a:stretch/>
        </p:blipFill>
        <p:spPr>
          <a:xfrm>
            <a:off x="1361143" y="78788"/>
            <a:ext cx="10306489" cy="2342007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accent1"/>
            </a:solidFill>
            <a:miter lim="800000"/>
          </a:ln>
          <a:effectLst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82FE39E-0834-4B9B-9865-4F71D7384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143" y="1943323"/>
            <a:ext cx="10306489" cy="2152650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accent1"/>
            </a:solidFill>
            <a:miter lim="800000"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6B293BF-C386-45C3-BB4B-46A84CA324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" t="3879" r="11229" b="9366"/>
          <a:stretch/>
        </p:blipFill>
        <p:spPr>
          <a:xfrm>
            <a:off x="1361143" y="4821867"/>
            <a:ext cx="10306489" cy="1520456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accent1"/>
            </a:solidFill>
            <a:miter lim="800000"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7CF472-FCB6-44B2-BF46-888744C828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67783"/>
          <a:stretch/>
        </p:blipFill>
        <p:spPr>
          <a:xfrm>
            <a:off x="3658982" y="3408812"/>
            <a:ext cx="3338658" cy="1892174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chemeClr val="accent1"/>
            </a:solidFill>
            <a:miter lim="800000"/>
          </a:ln>
          <a:effectLst/>
        </p:spPr>
      </p:pic>
    </p:spTree>
    <p:extLst>
      <p:ext uri="{BB962C8B-B14F-4D97-AF65-F5344CB8AC3E}">
        <p14:creationId xmlns:p14="http://schemas.microsoft.com/office/powerpoint/2010/main" val="32535520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BFC-7CF8-41DB-B608-F948765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Feature Selection Recommendation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D3849E3-082C-41DF-BE7F-8F2FB4EE5FA8}"/>
              </a:ext>
            </a:extLst>
          </p:cNvPr>
          <p:cNvSpPr txBox="1">
            <a:spLocks/>
          </p:cNvSpPr>
          <p:nvPr/>
        </p:nvSpPr>
        <p:spPr>
          <a:xfrm>
            <a:off x="1097280" y="2049517"/>
            <a:ext cx="9455106" cy="433026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itchFamily="34" charset="0"/>
              <a:buNone/>
            </a:pPr>
            <a:r>
              <a:rPr lang="en-US" sz="1900" dirty="0"/>
              <a:t>Following are the features recommended by Forward Selection technique:</a:t>
            </a:r>
          </a:p>
          <a:p>
            <a:pPr marL="274320" lvl="2" indent="-91440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0" dirty="0"/>
              <a:t> Gender </a:t>
            </a:r>
          </a:p>
          <a:p>
            <a:pPr marL="274320" lvl="2" indent="-91440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0" dirty="0"/>
              <a:t> Total Relationship Count</a:t>
            </a:r>
          </a:p>
          <a:p>
            <a:pPr marL="274320" lvl="2" indent="-91440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0" dirty="0"/>
              <a:t> Months Inactive 12 mon</a:t>
            </a:r>
          </a:p>
          <a:p>
            <a:pPr marL="274320" lvl="2" indent="-91440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0" dirty="0"/>
              <a:t> Contacts Count 12 mon</a:t>
            </a:r>
          </a:p>
          <a:p>
            <a:pPr marL="274320" lvl="2" indent="-91440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0" dirty="0"/>
              <a:t> Credit Limit</a:t>
            </a:r>
          </a:p>
          <a:p>
            <a:pPr marL="274320" lvl="2" indent="-91440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0" dirty="0"/>
              <a:t> Total Revolving Bal</a:t>
            </a:r>
          </a:p>
          <a:p>
            <a:pPr marL="274320" lvl="2" indent="-91440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0" dirty="0"/>
              <a:t> Total Trans Ct</a:t>
            </a:r>
          </a:p>
          <a:p>
            <a:pPr marL="274320" lvl="2" indent="-91440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0" dirty="0"/>
              <a:t> Total Ct Chng Q4 Q1</a:t>
            </a:r>
          </a:p>
          <a:p>
            <a:pPr marL="274320" lvl="2" indent="-91440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900" dirty="0"/>
              <a:t> </a:t>
            </a:r>
            <a:r>
              <a:rPr lang="en-US" sz="1900" dirty="0">
                <a:solidFill>
                  <a:schemeClr val="tx1"/>
                </a:solidFill>
              </a:rPr>
              <a:t>Avg Utilization Ratio   		</a:t>
            </a:r>
            <a:r>
              <a:rPr lang="en-US" sz="1900" dirty="0"/>
              <a:t>Customer 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BDFAEC2-0A2C-4056-A810-47D077F5CBB0}"/>
              </a:ext>
            </a:extLst>
          </p:cNvPr>
          <p:cNvSpPr/>
          <p:nvPr/>
        </p:nvSpPr>
        <p:spPr>
          <a:xfrm>
            <a:off x="1204332" y="5709424"/>
            <a:ext cx="2453268" cy="323386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EF796B-2A55-433F-A206-1713516DAD46}"/>
              </a:ext>
            </a:extLst>
          </p:cNvPr>
          <p:cNvSpPr/>
          <p:nvPr/>
        </p:nvSpPr>
        <p:spPr>
          <a:xfrm>
            <a:off x="4679790" y="5705704"/>
            <a:ext cx="2453268" cy="323386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97B525F-4C95-4296-8C1B-ACC1160A14DE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3657600" y="5867397"/>
            <a:ext cx="1022190" cy="372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39793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BFC-7CF8-41DB-B608-F948765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Model Comparison </a:t>
            </a:r>
            <a:br>
              <a:rPr lang="en-US" sz="4000" dirty="0"/>
            </a:br>
            <a:r>
              <a:rPr lang="en-US" sz="4000" dirty="0"/>
              <a:t>after Forward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0C6D9-351A-4CBE-96F3-E191FFB9F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49517"/>
            <a:ext cx="10058400" cy="4330262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80000"/>
              </a:lnSpc>
            </a:pPr>
            <a:r>
              <a:rPr lang="en-US" dirty="0"/>
              <a:t> 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5FB52A-9D06-4C7B-BEF7-4DB0C94B6B2D}"/>
              </a:ext>
            </a:extLst>
          </p:cNvPr>
          <p:cNvSpPr txBox="1"/>
          <p:nvPr/>
        </p:nvSpPr>
        <p:spPr>
          <a:xfrm>
            <a:off x="179259" y="2779934"/>
            <a:ext cx="1828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C7016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Cross Validation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C7016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C7016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(Training-Testing)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4815AE-BEB4-45FE-8252-B695825D8606}"/>
              </a:ext>
            </a:extLst>
          </p:cNvPr>
          <p:cNvSpPr/>
          <p:nvPr/>
        </p:nvSpPr>
        <p:spPr>
          <a:xfrm>
            <a:off x="519273" y="5153676"/>
            <a:ext cx="1143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C7016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Validation</a:t>
            </a:r>
          </a:p>
        </p:txBody>
      </p:sp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5B146265-D574-4E4F-A51A-9B25C22A3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529286"/>
              </p:ext>
            </p:extLst>
          </p:nvPr>
        </p:nvGraphicFramePr>
        <p:xfrm>
          <a:off x="2228046" y="2413969"/>
          <a:ext cx="9147633" cy="15463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73845">
                  <a:extLst>
                    <a:ext uri="{9D8B030D-6E8A-4147-A177-3AD203B41FA5}">
                      <a16:colId xmlns:a16="http://schemas.microsoft.com/office/drawing/2014/main" val="3788833054"/>
                    </a:ext>
                  </a:extLst>
                </a:gridCol>
                <a:gridCol w="1407492">
                  <a:extLst>
                    <a:ext uri="{9D8B030D-6E8A-4147-A177-3AD203B41FA5}">
                      <a16:colId xmlns:a16="http://schemas.microsoft.com/office/drawing/2014/main" val="3680461424"/>
                    </a:ext>
                  </a:extLst>
                </a:gridCol>
                <a:gridCol w="2656007">
                  <a:extLst>
                    <a:ext uri="{9D8B030D-6E8A-4147-A177-3AD203B41FA5}">
                      <a16:colId xmlns:a16="http://schemas.microsoft.com/office/drawing/2014/main" val="2410247396"/>
                    </a:ext>
                  </a:extLst>
                </a:gridCol>
                <a:gridCol w="4310289">
                  <a:extLst>
                    <a:ext uri="{9D8B030D-6E8A-4147-A177-3AD203B41FA5}">
                      <a16:colId xmlns:a16="http://schemas.microsoft.com/office/drawing/2014/main" val="2250621637"/>
                    </a:ext>
                  </a:extLst>
                </a:gridCol>
              </a:tblGrid>
              <a:tr h="515452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Performance Metric</a:t>
                      </a:r>
                    </a:p>
                  </a:txBody>
                  <a:tcPr marL="87403" marR="87403" marT="43701" marB="43701" vert="vert270" anchor="ctr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0775" marR="100775" marT="50388" marB="5038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GB with EDA features</a:t>
                      </a:r>
                    </a:p>
                  </a:txBody>
                  <a:tcPr marL="100775" marR="100775" marT="50388" marB="5038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GB with Forward Selection features</a:t>
                      </a:r>
                    </a:p>
                  </a:txBody>
                  <a:tcPr marL="100775" marR="100775" marT="50388" marB="50388"/>
                </a:tc>
                <a:extLst>
                  <a:ext uri="{0D108BD9-81ED-4DB2-BD59-A6C34878D82A}">
                    <a16:rowId xmlns:a16="http://schemas.microsoft.com/office/drawing/2014/main" val="3566347716"/>
                  </a:ext>
                </a:extLst>
              </a:tr>
              <a:tr h="51545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Accuracy</a:t>
                      </a:r>
                    </a:p>
                  </a:txBody>
                  <a:tcPr marL="100775" marR="100775" marT="50388" marB="5038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91.82% +/- 0.84%</a:t>
                      </a:r>
                    </a:p>
                  </a:txBody>
                  <a:tcPr marL="100775" marR="100775" marT="50388" marB="5038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91.62% +/- 0.83%</a:t>
                      </a:r>
                    </a:p>
                  </a:txBody>
                  <a:tcPr marL="100775" marR="100775" marT="50388" marB="50388"/>
                </a:tc>
                <a:extLst>
                  <a:ext uri="{0D108BD9-81ED-4DB2-BD59-A6C34878D82A}">
                    <a16:rowId xmlns:a16="http://schemas.microsoft.com/office/drawing/2014/main" val="3275111701"/>
                  </a:ext>
                </a:extLst>
              </a:tr>
              <a:tr h="51545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AUC</a:t>
                      </a:r>
                    </a:p>
                  </a:txBody>
                  <a:tcPr marL="100775" marR="100775" marT="50388" marB="5038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0.933 +/- 0.010</a:t>
                      </a:r>
                    </a:p>
                  </a:txBody>
                  <a:tcPr marL="100775" marR="100775" marT="50388" marB="5038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0.934 +/- 0.010</a:t>
                      </a:r>
                    </a:p>
                  </a:txBody>
                  <a:tcPr marL="100775" marR="100775" marT="50388" marB="50388"/>
                </a:tc>
                <a:extLst>
                  <a:ext uri="{0D108BD9-81ED-4DB2-BD59-A6C34878D82A}">
                    <a16:rowId xmlns:a16="http://schemas.microsoft.com/office/drawing/2014/main" val="1918747820"/>
                  </a:ext>
                </a:extLst>
              </a:tr>
            </a:tbl>
          </a:graphicData>
        </a:graphic>
      </p:graphicFrame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AA0BB14D-A9F7-4D81-9316-69B5BEFBA2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377687"/>
              </p:ext>
            </p:extLst>
          </p:nvPr>
        </p:nvGraphicFramePr>
        <p:xfrm>
          <a:off x="2228046" y="4355105"/>
          <a:ext cx="9147633" cy="15463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73845">
                  <a:extLst>
                    <a:ext uri="{9D8B030D-6E8A-4147-A177-3AD203B41FA5}">
                      <a16:colId xmlns:a16="http://schemas.microsoft.com/office/drawing/2014/main" val="3788833054"/>
                    </a:ext>
                  </a:extLst>
                </a:gridCol>
                <a:gridCol w="1407492">
                  <a:extLst>
                    <a:ext uri="{9D8B030D-6E8A-4147-A177-3AD203B41FA5}">
                      <a16:colId xmlns:a16="http://schemas.microsoft.com/office/drawing/2014/main" val="3680461424"/>
                    </a:ext>
                  </a:extLst>
                </a:gridCol>
                <a:gridCol w="2656007">
                  <a:extLst>
                    <a:ext uri="{9D8B030D-6E8A-4147-A177-3AD203B41FA5}">
                      <a16:colId xmlns:a16="http://schemas.microsoft.com/office/drawing/2014/main" val="2410247396"/>
                    </a:ext>
                  </a:extLst>
                </a:gridCol>
                <a:gridCol w="4310289">
                  <a:extLst>
                    <a:ext uri="{9D8B030D-6E8A-4147-A177-3AD203B41FA5}">
                      <a16:colId xmlns:a16="http://schemas.microsoft.com/office/drawing/2014/main" val="2250621637"/>
                    </a:ext>
                  </a:extLst>
                </a:gridCol>
              </a:tblGrid>
              <a:tr h="515452">
                <a:tc rowSpan="3"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Performance Metric</a:t>
                      </a:r>
                    </a:p>
                  </a:txBody>
                  <a:tcPr marL="87403" marR="87403" marT="43701" marB="43701" vert="vert270" anchor="ctr"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0775" marR="100775" marT="50388" marB="5038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GB with EDA features</a:t>
                      </a:r>
                    </a:p>
                  </a:txBody>
                  <a:tcPr marL="100775" marR="100775" marT="50388" marB="5038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GB with Forward Selection features</a:t>
                      </a:r>
                    </a:p>
                  </a:txBody>
                  <a:tcPr marL="100775" marR="100775" marT="50388" marB="50388"/>
                </a:tc>
                <a:extLst>
                  <a:ext uri="{0D108BD9-81ED-4DB2-BD59-A6C34878D82A}">
                    <a16:rowId xmlns:a16="http://schemas.microsoft.com/office/drawing/2014/main" val="3566347716"/>
                  </a:ext>
                </a:extLst>
              </a:tr>
              <a:tr h="51545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Accuracy</a:t>
                      </a:r>
                    </a:p>
                  </a:txBody>
                  <a:tcPr marL="100775" marR="100775" marT="50388" marB="5038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92.09%</a:t>
                      </a:r>
                    </a:p>
                  </a:txBody>
                  <a:tcPr marL="100775" marR="100775" marT="50388" marB="5038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92.04%</a:t>
                      </a:r>
                    </a:p>
                  </a:txBody>
                  <a:tcPr marL="100775" marR="100775" marT="50388" marB="50388"/>
                </a:tc>
                <a:extLst>
                  <a:ext uri="{0D108BD9-81ED-4DB2-BD59-A6C34878D82A}">
                    <a16:rowId xmlns:a16="http://schemas.microsoft.com/office/drawing/2014/main" val="3275111701"/>
                  </a:ext>
                </a:extLst>
              </a:tr>
              <a:tr h="51545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AUC</a:t>
                      </a:r>
                    </a:p>
                  </a:txBody>
                  <a:tcPr marL="100775" marR="100775" marT="50388" marB="5038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0.938</a:t>
                      </a:r>
                    </a:p>
                  </a:txBody>
                  <a:tcPr marL="100775" marR="100775" marT="50388" marB="50388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0.938</a:t>
                      </a:r>
                    </a:p>
                  </a:txBody>
                  <a:tcPr marL="100775" marR="100775" marT="50388" marB="50388"/>
                </a:tc>
                <a:extLst>
                  <a:ext uri="{0D108BD9-81ED-4DB2-BD59-A6C34878D82A}">
                    <a16:rowId xmlns:a16="http://schemas.microsoft.com/office/drawing/2014/main" val="1918747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8216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A7D9059-C648-4CB7-868E-80C450B1ECB9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70000" cy="6403122"/>
          </a:xfrm>
          <a:prstGeom prst="rect">
            <a:avLst/>
          </a:prstGeom>
        </p:spPr>
        <p:txBody>
          <a:bodyPr vert="vert270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Model Parameter Tuning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D5C1FF-527B-4DA5-8327-65E430ADE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333" y="267449"/>
            <a:ext cx="9464674" cy="4033514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378B488-1156-4F63-8534-B7D072A14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832" y="2220371"/>
            <a:ext cx="2755266" cy="4091334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1F76E62-FC81-453A-BE09-861F2B0B7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6536" y="2220371"/>
            <a:ext cx="2755266" cy="4091333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7B65BE4-DA83-4C7D-8C8B-34FD3E5B9B2C}"/>
              </a:ext>
            </a:extLst>
          </p:cNvPr>
          <p:cNvSpPr/>
          <p:nvPr/>
        </p:nvSpPr>
        <p:spPr>
          <a:xfrm>
            <a:off x="3612997" y="5051501"/>
            <a:ext cx="2453268" cy="365760"/>
          </a:xfrm>
          <a:prstGeom prst="rect">
            <a:avLst/>
          </a:prstGeom>
          <a:solidFill>
            <a:schemeClr val="lt1">
              <a:alpha val="4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2BCA78-5823-4917-AEE6-2341B879D295}"/>
              </a:ext>
            </a:extLst>
          </p:cNvPr>
          <p:cNvSpPr/>
          <p:nvPr/>
        </p:nvSpPr>
        <p:spPr>
          <a:xfrm>
            <a:off x="7211116" y="5047781"/>
            <a:ext cx="2453268" cy="365760"/>
          </a:xfrm>
          <a:prstGeom prst="rect">
            <a:avLst/>
          </a:prstGeom>
          <a:solidFill>
            <a:schemeClr val="lt1">
              <a:alpha val="0"/>
            </a:schemeClr>
          </a:solidFill>
          <a:ln w="38100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4B0B1D-FC0F-48F2-AB3C-208164C157C1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 flipV="1">
            <a:off x="6066265" y="5230661"/>
            <a:ext cx="1144851" cy="372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783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B66F8A-7278-4AE6-A875-43D3BFDF0EBB}"/>
              </a:ext>
            </a:extLst>
          </p:cNvPr>
          <p:cNvSpPr txBox="1"/>
          <p:nvPr/>
        </p:nvSpPr>
        <p:spPr>
          <a:xfrm>
            <a:off x="1619283" y="411163"/>
            <a:ext cx="343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C7016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Cross Validation (Training-Testing)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5EA635-CACD-48E5-B42F-191F1A445E86}"/>
              </a:ext>
            </a:extLst>
          </p:cNvPr>
          <p:cNvSpPr/>
          <p:nvPr/>
        </p:nvSpPr>
        <p:spPr>
          <a:xfrm>
            <a:off x="1619283" y="3192461"/>
            <a:ext cx="1143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C7016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Validation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9EF778-94BB-430F-90FC-9E2BB9CE8EF5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321806" cy="6403122"/>
          </a:xfrm>
          <a:prstGeom prst="rect">
            <a:avLst/>
          </a:prstGeom>
        </p:spPr>
        <p:txBody>
          <a:bodyPr vert="vert270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Tuned Gradient Boosted with EDA Features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D8F818-F05B-4D50-B9A2-E449AD7E4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83" y="924956"/>
            <a:ext cx="9784080" cy="16163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D913BC-9935-4386-83EE-45892CC4D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17" y="2637090"/>
            <a:ext cx="6867525" cy="381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D4F11C-02C2-426C-B594-38D369127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217" y="3690459"/>
            <a:ext cx="9784080" cy="15374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79B835-914C-4DC5-A566-67F0840C62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217" y="5308860"/>
            <a:ext cx="393382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453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B66F8A-7278-4AE6-A875-43D3BFDF0EBB}"/>
              </a:ext>
            </a:extLst>
          </p:cNvPr>
          <p:cNvSpPr txBox="1"/>
          <p:nvPr/>
        </p:nvSpPr>
        <p:spPr>
          <a:xfrm>
            <a:off x="1619283" y="411163"/>
            <a:ext cx="343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C7016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Cross Validation (Training-Testing)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5EA635-CACD-48E5-B42F-191F1A445E86}"/>
              </a:ext>
            </a:extLst>
          </p:cNvPr>
          <p:cNvSpPr/>
          <p:nvPr/>
        </p:nvSpPr>
        <p:spPr>
          <a:xfrm>
            <a:off x="1619283" y="3192461"/>
            <a:ext cx="1143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C7016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Validation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9EF778-94BB-430F-90FC-9E2BB9CE8EF5}"/>
              </a:ext>
            </a:extLst>
          </p:cNvPr>
          <p:cNvSpPr txBox="1">
            <a:spLocks/>
          </p:cNvSpPr>
          <p:nvPr/>
        </p:nvSpPr>
        <p:spPr>
          <a:xfrm>
            <a:off x="-1" y="1"/>
            <a:ext cx="1475715" cy="6364586"/>
          </a:xfrm>
          <a:prstGeom prst="rect">
            <a:avLst/>
          </a:prstGeom>
        </p:spPr>
        <p:txBody>
          <a:bodyPr vert="vert270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Tuned Gradient Boosted </a:t>
            </a:r>
          </a:p>
          <a:p>
            <a:pPr algn="ctr"/>
            <a:r>
              <a:rPr lang="en-US" sz="4000" dirty="0"/>
              <a:t>with FS Features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D24BD2-1AC5-49C3-94A7-BF62CEAC0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82" y="797003"/>
            <a:ext cx="10139331" cy="16760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25BF4F-D786-4941-AA12-1A482E5BF3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282" y="2673070"/>
            <a:ext cx="6429375" cy="314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80789E-C4F9-4C59-91DE-785D2361D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282" y="3766859"/>
            <a:ext cx="10205860" cy="1719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7B751-0103-4FF9-A175-45AA170DB6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9282" y="5486400"/>
            <a:ext cx="469582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57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B66F8A-7278-4AE6-A875-43D3BFDF0EBB}"/>
              </a:ext>
            </a:extLst>
          </p:cNvPr>
          <p:cNvSpPr txBox="1"/>
          <p:nvPr/>
        </p:nvSpPr>
        <p:spPr>
          <a:xfrm>
            <a:off x="1619283" y="509944"/>
            <a:ext cx="3433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C7016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Cross Validation (Training-Testing)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5EA635-CACD-48E5-B42F-191F1A445E86}"/>
              </a:ext>
            </a:extLst>
          </p:cNvPr>
          <p:cNvSpPr/>
          <p:nvPr/>
        </p:nvSpPr>
        <p:spPr>
          <a:xfrm>
            <a:off x="1619283" y="3291242"/>
            <a:ext cx="1143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C7016"/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Validation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9F2B405-73BB-4279-BA59-567524B93AB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70000" cy="6403122"/>
          </a:xfrm>
          <a:prstGeom prst="rect">
            <a:avLst/>
          </a:prstGeom>
        </p:spPr>
        <p:txBody>
          <a:bodyPr vert="vert270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Comparison 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EF3A5A1E-2D7D-4832-9979-780C244E6C9D}"/>
              </a:ext>
            </a:extLst>
          </p:cNvPr>
          <p:cNvGraphicFramePr>
            <a:graphicFrameLocks noGrp="1"/>
          </p:cNvGraphicFramePr>
          <p:nvPr/>
        </p:nvGraphicFramePr>
        <p:xfrm>
          <a:off x="1619282" y="1005697"/>
          <a:ext cx="9869566" cy="22940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3052">
                  <a:extLst>
                    <a:ext uri="{9D8B030D-6E8A-4147-A177-3AD203B41FA5}">
                      <a16:colId xmlns:a16="http://schemas.microsoft.com/office/drawing/2014/main" val="3788833054"/>
                    </a:ext>
                  </a:extLst>
                </a:gridCol>
                <a:gridCol w="1232767">
                  <a:extLst>
                    <a:ext uri="{9D8B030D-6E8A-4147-A177-3AD203B41FA5}">
                      <a16:colId xmlns:a16="http://schemas.microsoft.com/office/drawing/2014/main" val="3680461424"/>
                    </a:ext>
                  </a:extLst>
                </a:gridCol>
                <a:gridCol w="2013303">
                  <a:extLst>
                    <a:ext uri="{9D8B030D-6E8A-4147-A177-3AD203B41FA5}">
                      <a16:colId xmlns:a16="http://schemas.microsoft.com/office/drawing/2014/main" val="2410247396"/>
                    </a:ext>
                  </a:extLst>
                </a:gridCol>
                <a:gridCol w="2195099">
                  <a:extLst>
                    <a:ext uri="{9D8B030D-6E8A-4147-A177-3AD203B41FA5}">
                      <a16:colId xmlns:a16="http://schemas.microsoft.com/office/drawing/2014/main" val="2250621637"/>
                    </a:ext>
                  </a:extLst>
                </a:gridCol>
                <a:gridCol w="2042413">
                  <a:extLst>
                    <a:ext uri="{9D8B030D-6E8A-4147-A177-3AD203B41FA5}">
                      <a16:colId xmlns:a16="http://schemas.microsoft.com/office/drawing/2014/main" val="826232618"/>
                    </a:ext>
                  </a:extLst>
                </a:gridCol>
                <a:gridCol w="1922932">
                  <a:extLst>
                    <a:ext uri="{9D8B030D-6E8A-4147-A177-3AD203B41FA5}">
                      <a16:colId xmlns:a16="http://schemas.microsoft.com/office/drawing/2014/main" val="3449707177"/>
                    </a:ext>
                  </a:extLst>
                </a:gridCol>
              </a:tblGrid>
              <a:tr h="555535">
                <a:tc rowSpan="4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Performance Metric</a:t>
                      </a:r>
                    </a:p>
                  </a:txBody>
                  <a:tcPr marL="71509" marR="71509" marT="35754" marB="35754" vert="vert270" anchor="ctr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78809" marR="78809" marT="39405" marB="39405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EDA Features</a:t>
                      </a:r>
                    </a:p>
                  </a:txBody>
                  <a:tcPr marL="78809" marR="78809" marT="39405" marB="39405"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0775" marR="100775" marT="50388" marB="50388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FS Features</a:t>
                      </a:r>
                    </a:p>
                  </a:txBody>
                  <a:tcPr marL="78809" marR="78809" marT="39405" marB="39405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marL="100775" marR="100775" marT="50388" marB="50388"/>
                </a:tc>
                <a:extLst>
                  <a:ext uri="{0D108BD9-81ED-4DB2-BD59-A6C34878D82A}">
                    <a16:rowId xmlns:a16="http://schemas.microsoft.com/office/drawing/2014/main" val="2078611825"/>
                  </a:ext>
                </a:extLst>
              </a:tr>
              <a:tr h="555535">
                <a:tc v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87403" marR="87403" marT="43701" marB="43701" vert="vert270" anchor="ctr"/>
                </a:tc>
                <a:tc>
                  <a:txBody>
                    <a:bodyPr/>
                    <a:lstStyle/>
                    <a:p>
                      <a:endParaRPr lang="en-US" sz="1800" b="1" dirty="0"/>
                    </a:p>
                  </a:txBody>
                  <a:tcPr marL="78809" marR="78809" marT="39405" marB="3940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Non-Tuned Parameters </a:t>
                      </a:r>
                    </a:p>
                  </a:txBody>
                  <a:tcPr marL="78809" marR="78809" marT="39405" marB="3940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Tuned </a:t>
                      </a:r>
                    </a:p>
                    <a:p>
                      <a:pPr algn="ctr"/>
                      <a:r>
                        <a:rPr lang="en-US" sz="1800" b="1" dirty="0"/>
                        <a:t>Parameters</a:t>
                      </a:r>
                    </a:p>
                  </a:txBody>
                  <a:tcPr marL="78809" marR="78809" marT="39405" marB="3940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Non-Tuned Parameters </a:t>
                      </a:r>
                    </a:p>
                  </a:txBody>
                  <a:tcPr marL="78809" marR="78809" marT="39405" marB="3940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Tuned </a:t>
                      </a:r>
                    </a:p>
                    <a:p>
                      <a:pPr algn="ctr"/>
                      <a:r>
                        <a:rPr lang="en-US" sz="1800" b="1" dirty="0"/>
                        <a:t>Parameters</a:t>
                      </a:r>
                    </a:p>
                  </a:txBody>
                  <a:tcPr marL="78809" marR="78809" marT="39405" marB="3940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347716"/>
                  </a:ext>
                </a:extLst>
              </a:tr>
              <a:tr h="55553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Accuracy</a:t>
                      </a:r>
                    </a:p>
                  </a:txBody>
                  <a:tcPr marL="78809" marR="78809" marT="39405" marB="3940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91.82% +/- 0.84%</a:t>
                      </a:r>
                    </a:p>
                  </a:txBody>
                  <a:tcPr marL="78809" marR="78809" marT="39405" marB="39405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/>
                        <a:t>92.97% +/- 0.84%</a:t>
                      </a:r>
                    </a:p>
                  </a:txBody>
                  <a:tcPr marL="78809" marR="78809" marT="39405" marB="39405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91.62% +/- 0.83%</a:t>
                      </a:r>
                    </a:p>
                  </a:txBody>
                  <a:tcPr marL="78809" marR="78809" marT="39405" marB="39405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93.01% +/- 0.76%</a:t>
                      </a:r>
                    </a:p>
                  </a:txBody>
                  <a:tcPr marL="78809" marR="78809" marT="39405" marB="39405"/>
                </a:tc>
                <a:extLst>
                  <a:ext uri="{0D108BD9-81ED-4DB2-BD59-A6C34878D82A}">
                    <a16:rowId xmlns:a16="http://schemas.microsoft.com/office/drawing/2014/main" val="3275111701"/>
                  </a:ext>
                </a:extLst>
              </a:tr>
              <a:tr h="55553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AUC</a:t>
                      </a:r>
                    </a:p>
                  </a:txBody>
                  <a:tcPr marL="78809" marR="78809" marT="39405" marB="3940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0.933 +/- 0.010</a:t>
                      </a:r>
                    </a:p>
                  </a:txBody>
                  <a:tcPr marL="78809" marR="78809" marT="39405" marB="39405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0.958 +/- 0.008</a:t>
                      </a:r>
                    </a:p>
                  </a:txBody>
                  <a:tcPr marL="78809" marR="78809" marT="39405" marB="39405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0.934 +/- 0.010</a:t>
                      </a:r>
                    </a:p>
                  </a:txBody>
                  <a:tcPr marL="78809" marR="78809" marT="39405" marB="39405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0.960 +/- 0.007</a:t>
                      </a:r>
                    </a:p>
                  </a:txBody>
                  <a:tcPr marL="78809" marR="78809" marT="39405" marB="39405"/>
                </a:tc>
                <a:extLst>
                  <a:ext uri="{0D108BD9-81ED-4DB2-BD59-A6C34878D82A}">
                    <a16:rowId xmlns:a16="http://schemas.microsoft.com/office/drawing/2014/main" val="1918747820"/>
                  </a:ext>
                </a:extLst>
              </a:tr>
            </a:tbl>
          </a:graphicData>
        </a:graphic>
      </p:graphicFrame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422538C2-1BC4-40C3-B80E-830A197ADB0D}"/>
              </a:ext>
            </a:extLst>
          </p:cNvPr>
          <p:cNvGraphicFramePr>
            <a:graphicFrameLocks noGrp="1"/>
          </p:cNvGraphicFramePr>
          <p:nvPr/>
        </p:nvGraphicFramePr>
        <p:xfrm>
          <a:off x="1619283" y="3747182"/>
          <a:ext cx="9860511" cy="229405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59041">
                  <a:extLst>
                    <a:ext uri="{9D8B030D-6E8A-4147-A177-3AD203B41FA5}">
                      <a16:colId xmlns:a16="http://schemas.microsoft.com/office/drawing/2014/main" val="3788833054"/>
                    </a:ext>
                  </a:extLst>
                </a:gridCol>
                <a:gridCol w="1222089">
                  <a:extLst>
                    <a:ext uri="{9D8B030D-6E8A-4147-A177-3AD203B41FA5}">
                      <a16:colId xmlns:a16="http://schemas.microsoft.com/office/drawing/2014/main" val="3680461424"/>
                    </a:ext>
                  </a:extLst>
                </a:gridCol>
                <a:gridCol w="2004918">
                  <a:extLst>
                    <a:ext uri="{9D8B030D-6E8A-4147-A177-3AD203B41FA5}">
                      <a16:colId xmlns:a16="http://schemas.microsoft.com/office/drawing/2014/main" val="2410247396"/>
                    </a:ext>
                  </a:extLst>
                </a:gridCol>
                <a:gridCol w="2167032">
                  <a:extLst>
                    <a:ext uri="{9D8B030D-6E8A-4147-A177-3AD203B41FA5}">
                      <a16:colId xmlns:a16="http://schemas.microsoft.com/office/drawing/2014/main" val="2250621637"/>
                    </a:ext>
                  </a:extLst>
                </a:gridCol>
                <a:gridCol w="2124310">
                  <a:extLst>
                    <a:ext uri="{9D8B030D-6E8A-4147-A177-3AD203B41FA5}">
                      <a16:colId xmlns:a16="http://schemas.microsoft.com/office/drawing/2014/main" val="826232618"/>
                    </a:ext>
                  </a:extLst>
                </a:gridCol>
                <a:gridCol w="1883121">
                  <a:extLst>
                    <a:ext uri="{9D8B030D-6E8A-4147-A177-3AD203B41FA5}">
                      <a16:colId xmlns:a16="http://schemas.microsoft.com/office/drawing/2014/main" val="3449707177"/>
                    </a:ext>
                  </a:extLst>
                </a:gridCol>
              </a:tblGrid>
              <a:tr h="555535">
                <a:tc rowSpan="4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Performance Metric</a:t>
                      </a:r>
                    </a:p>
                  </a:txBody>
                  <a:tcPr marL="71509" marR="71509" marT="35754" marB="35754" vert="vert270" anchor="ctr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78809" marR="78809" marT="39405" marB="39405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EDA Features</a:t>
                      </a:r>
                    </a:p>
                  </a:txBody>
                  <a:tcPr marL="78809" marR="78809" marT="39405" marB="39405"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0775" marR="100775" marT="50388" marB="50388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FS Features</a:t>
                      </a:r>
                    </a:p>
                  </a:txBody>
                  <a:tcPr marL="78809" marR="78809" marT="39405" marB="39405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marL="100775" marR="100775" marT="50388" marB="50388"/>
                </a:tc>
                <a:extLst>
                  <a:ext uri="{0D108BD9-81ED-4DB2-BD59-A6C34878D82A}">
                    <a16:rowId xmlns:a16="http://schemas.microsoft.com/office/drawing/2014/main" val="2078611825"/>
                  </a:ext>
                </a:extLst>
              </a:tr>
              <a:tr h="555535">
                <a:tc v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87403" marR="87403" marT="43701" marB="43701" vert="vert270" anchor="ctr"/>
                </a:tc>
                <a:tc>
                  <a:txBody>
                    <a:bodyPr/>
                    <a:lstStyle/>
                    <a:p>
                      <a:endParaRPr lang="en-US" sz="1800" b="1" dirty="0"/>
                    </a:p>
                  </a:txBody>
                  <a:tcPr marL="78809" marR="78809" marT="39405" marB="3940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Non-Tuned Parameters </a:t>
                      </a:r>
                    </a:p>
                  </a:txBody>
                  <a:tcPr marL="78809" marR="78809" marT="39405" marB="3940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Tuned </a:t>
                      </a:r>
                    </a:p>
                    <a:p>
                      <a:pPr algn="ctr"/>
                      <a:r>
                        <a:rPr lang="en-US" sz="1800" b="1" dirty="0"/>
                        <a:t>Parameters</a:t>
                      </a:r>
                    </a:p>
                  </a:txBody>
                  <a:tcPr marL="78809" marR="78809" marT="39405" marB="3940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Non-Tuned Parameters </a:t>
                      </a:r>
                    </a:p>
                  </a:txBody>
                  <a:tcPr marL="78809" marR="78809" marT="39405" marB="3940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Tuned </a:t>
                      </a:r>
                    </a:p>
                    <a:p>
                      <a:pPr algn="ctr"/>
                      <a:r>
                        <a:rPr lang="en-US" sz="1800" b="1" dirty="0"/>
                        <a:t>Parameters</a:t>
                      </a:r>
                    </a:p>
                  </a:txBody>
                  <a:tcPr marL="78809" marR="78809" marT="39405" marB="39405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347716"/>
                  </a:ext>
                </a:extLst>
              </a:tr>
              <a:tr h="55553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Accuracy</a:t>
                      </a:r>
                    </a:p>
                  </a:txBody>
                  <a:tcPr marL="78809" marR="78809" marT="39405" marB="3940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92.09%</a:t>
                      </a:r>
                    </a:p>
                  </a:txBody>
                  <a:tcPr marL="78809" marR="78809" marT="39405" marB="39405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93.18%</a:t>
                      </a:r>
                    </a:p>
                  </a:txBody>
                  <a:tcPr marL="78809" marR="78809" marT="39405" marB="39405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92.04%</a:t>
                      </a:r>
                    </a:p>
                  </a:txBody>
                  <a:tcPr marL="78809" marR="78809" marT="39405" marB="39405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92.73%</a:t>
                      </a:r>
                    </a:p>
                  </a:txBody>
                  <a:tcPr marL="78809" marR="78809" marT="39405" marB="39405"/>
                </a:tc>
                <a:extLst>
                  <a:ext uri="{0D108BD9-81ED-4DB2-BD59-A6C34878D82A}">
                    <a16:rowId xmlns:a16="http://schemas.microsoft.com/office/drawing/2014/main" val="3275111701"/>
                  </a:ext>
                </a:extLst>
              </a:tr>
              <a:tr h="555535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AUC</a:t>
                      </a:r>
                    </a:p>
                  </a:txBody>
                  <a:tcPr marL="78809" marR="78809" marT="39405" marB="39405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0.938</a:t>
                      </a:r>
                    </a:p>
                  </a:txBody>
                  <a:tcPr marL="78809" marR="78809" marT="39405" marB="39405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0.959</a:t>
                      </a:r>
                    </a:p>
                  </a:txBody>
                  <a:tcPr marL="78809" marR="78809" marT="39405" marB="39405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0.938</a:t>
                      </a:r>
                    </a:p>
                  </a:txBody>
                  <a:tcPr marL="78809" marR="78809" marT="39405" marB="39405"/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0.963</a:t>
                      </a:r>
                    </a:p>
                  </a:txBody>
                  <a:tcPr marL="78809" marR="78809" marT="39405" marB="39405"/>
                </a:tc>
                <a:extLst>
                  <a:ext uri="{0D108BD9-81ED-4DB2-BD59-A6C34878D82A}">
                    <a16:rowId xmlns:a16="http://schemas.microsoft.com/office/drawing/2014/main" val="1918747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91287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8A30-E70F-41EE-9CC2-11ECDBC99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Finalized Model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1A0ECD3-298F-4CB9-931C-98B401C9AA39}"/>
              </a:ext>
            </a:extLst>
          </p:cNvPr>
          <p:cNvSpPr txBox="1">
            <a:spLocks/>
          </p:cNvSpPr>
          <p:nvPr/>
        </p:nvSpPr>
        <p:spPr>
          <a:xfrm>
            <a:off x="1097279" y="4116897"/>
            <a:ext cx="10058399" cy="433026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Calibri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   </a:t>
            </a: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F0502020204030204"/>
            </a:endParaRPr>
          </a:p>
          <a:p>
            <a:pPr marL="0" marR="0" lvl="1" indent="0" algn="l" defTabSz="914400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Calibri" pitchFamily="34" charset="0"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1E64EB-C437-4D43-B53F-803149E42370}"/>
              </a:ext>
            </a:extLst>
          </p:cNvPr>
          <p:cNvSpPr txBox="1">
            <a:spLocks/>
          </p:cNvSpPr>
          <p:nvPr/>
        </p:nvSpPr>
        <p:spPr>
          <a:xfrm>
            <a:off x="1304693" y="2081914"/>
            <a:ext cx="9850985" cy="433026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None/>
              <a:defRPr/>
            </a:pPr>
            <a:r>
              <a:rPr lang="en-US" sz="1600" dirty="0"/>
              <a:t>Based on EDA, Training and Testing Phase, we have recommended </a:t>
            </a:r>
            <a:r>
              <a:rPr lang="en-US" sz="16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Gradient Boosted Tree 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model with </a:t>
            </a:r>
            <a:r>
              <a:rPr lang="en-US" sz="1600" dirty="0"/>
              <a:t>following </a:t>
            </a:r>
            <a:br>
              <a:rPr lang="en-US" sz="1600" dirty="0"/>
            </a:br>
            <a:r>
              <a:rPr lang="en-US" sz="1600" dirty="0"/>
              <a:t>9 features to predict customer churn  </a:t>
            </a: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F0502020204030204"/>
            </a:endParaRPr>
          </a:p>
          <a:p>
            <a:pPr marL="0" marR="0" lvl="1" indent="0" algn="l" defTabSz="914400" rtl="0" eaLnBrk="1" fontAlgn="auto" latinLnBrk="0" hangingPunct="1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Calibri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Features: </a:t>
            </a: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Franklin Gothic Book" panose="020F0502020204030204"/>
            </a:endParaRPr>
          </a:p>
          <a:p>
            <a:pPr marL="342900" lvl="1" indent="-342900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Gender</a:t>
            </a: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Franklin Gothic Book" panose="020F0502020204030204"/>
              </a:rPr>
              <a:t>, </a:t>
            </a:r>
          </a:p>
          <a:p>
            <a:pPr marL="342900" lvl="1" indent="-342900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Total Relationship Count, </a:t>
            </a:r>
          </a:p>
          <a:p>
            <a:pPr marL="342900" lvl="1" indent="-342900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Months Inactive 12 months, </a:t>
            </a:r>
          </a:p>
          <a:p>
            <a:pPr marL="342900" lvl="1" indent="-342900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Contacts Count 12 mon, </a:t>
            </a:r>
          </a:p>
          <a:p>
            <a:pPr marL="342900" lvl="1" indent="-342900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Credit Limit, </a:t>
            </a:r>
          </a:p>
          <a:p>
            <a:pPr marL="342900" lvl="1" indent="-342900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Total Revolving Bal, </a:t>
            </a:r>
          </a:p>
          <a:p>
            <a:pPr marL="342900" lvl="1" indent="-342900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Total Trans Ct, </a:t>
            </a:r>
          </a:p>
          <a:p>
            <a:pPr marL="342900" lvl="1" indent="-342900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Total Ct Chng Q4 Q1, </a:t>
            </a:r>
          </a:p>
          <a:p>
            <a:pPr marL="342900" lvl="1" indent="-342900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rgbClr val="EC7016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Franklin Gothic Book" panose="020F0502020204030204"/>
                <a:ea typeface="+mn-ea"/>
                <a:cs typeface="+mn-cs"/>
              </a:rPr>
              <a:t>Customer Age</a:t>
            </a:r>
          </a:p>
        </p:txBody>
      </p:sp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C17A1FB5-E369-463C-86E8-845493DE9526}"/>
              </a:ext>
            </a:extLst>
          </p:cNvPr>
          <p:cNvGraphicFramePr>
            <a:graphicFrameLocks noGrp="1"/>
          </p:cNvGraphicFramePr>
          <p:nvPr/>
        </p:nvGraphicFramePr>
        <p:xfrm>
          <a:off x="5581141" y="3181212"/>
          <a:ext cx="5124774" cy="192878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1922">
                  <a:extLst>
                    <a:ext uri="{9D8B030D-6E8A-4147-A177-3AD203B41FA5}">
                      <a16:colId xmlns:a16="http://schemas.microsoft.com/office/drawing/2014/main" val="3788833054"/>
                    </a:ext>
                  </a:extLst>
                </a:gridCol>
                <a:gridCol w="1070023">
                  <a:extLst>
                    <a:ext uri="{9D8B030D-6E8A-4147-A177-3AD203B41FA5}">
                      <a16:colId xmlns:a16="http://schemas.microsoft.com/office/drawing/2014/main" val="3680461424"/>
                    </a:ext>
                  </a:extLst>
                </a:gridCol>
                <a:gridCol w="1747516">
                  <a:extLst>
                    <a:ext uri="{9D8B030D-6E8A-4147-A177-3AD203B41FA5}">
                      <a16:colId xmlns:a16="http://schemas.microsoft.com/office/drawing/2014/main" val="2410247396"/>
                    </a:ext>
                  </a:extLst>
                </a:gridCol>
                <a:gridCol w="1905313">
                  <a:extLst>
                    <a:ext uri="{9D8B030D-6E8A-4147-A177-3AD203B41FA5}">
                      <a16:colId xmlns:a16="http://schemas.microsoft.com/office/drawing/2014/main" val="2250621637"/>
                    </a:ext>
                  </a:extLst>
                </a:gridCol>
              </a:tblGrid>
              <a:tr h="482196">
                <a:tc rowSpan="4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Performance Metric</a:t>
                      </a:r>
                    </a:p>
                  </a:txBody>
                  <a:tcPr marL="79369" marR="79369" marT="39684" marB="39684" vert="vert270" anchor="ctr"/>
                </a:tc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L="68405" marR="68405" marT="34203" marB="34203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Gradient Boosted Tuned</a:t>
                      </a:r>
                    </a:p>
                  </a:txBody>
                  <a:tcPr marL="87471" marR="87471" marT="43736" marB="43736" anchor="ctr"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0775" marR="100775" marT="50388" marB="50388"/>
                </a:tc>
                <a:extLst>
                  <a:ext uri="{0D108BD9-81ED-4DB2-BD59-A6C34878D82A}">
                    <a16:rowId xmlns:a16="http://schemas.microsoft.com/office/drawing/2014/main" val="2078611825"/>
                  </a:ext>
                </a:extLst>
              </a:tr>
              <a:tr h="482196">
                <a:tc v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87403" marR="87403" marT="43701" marB="43701" vert="vert270" anchor="ctr"/>
                </a:tc>
                <a:tc>
                  <a:txBody>
                    <a:bodyPr/>
                    <a:lstStyle/>
                    <a:p>
                      <a:endParaRPr lang="en-US" sz="1600" b="1" dirty="0"/>
                    </a:p>
                  </a:txBody>
                  <a:tcPr marL="68405" marR="68405" marT="34203" marB="34203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Training Testing</a:t>
                      </a:r>
                    </a:p>
                  </a:txBody>
                  <a:tcPr marL="68405" marR="68405" marT="34203" marB="34203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Validation</a:t>
                      </a:r>
                    </a:p>
                  </a:txBody>
                  <a:tcPr marL="68405" marR="68405" marT="34203" marB="34203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347716"/>
                  </a:ext>
                </a:extLst>
              </a:tr>
              <a:tr h="48219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Accuracy</a:t>
                      </a:r>
                    </a:p>
                  </a:txBody>
                  <a:tcPr marL="68405" marR="68405" marT="34203" marB="34203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93.01%</a:t>
                      </a:r>
                    </a:p>
                  </a:txBody>
                  <a:tcPr marL="68405" marR="68405" marT="34203" marB="3420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92.73%</a:t>
                      </a:r>
                    </a:p>
                  </a:txBody>
                  <a:tcPr marL="68405" marR="68405" marT="34203" marB="34203" anchor="ctr"/>
                </a:tc>
                <a:extLst>
                  <a:ext uri="{0D108BD9-81ED-4DB2-BD59-A6C34878D82A}">
                    <a16:rowId xmlns:a16="http://schemas.microsoft.com/office/drawing/2014/main" val="3275111701"/>
                  </a:ext>
                </a:extLst>
              </a:tr>
              <a:tr h="482196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AUC</a:t>
                      </a:r>
                    </a:p>
                  </a:txBody>
                  <a:tcPr marL="68405" marR="68405" marT="34203" marB="34203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0.960</a:t>
                      </a:r>
                    </a:p>
                  </a:txBody>
                  <a:tcPr marL="68405" marR="68405" marT="34203" marB="3420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0.963</a:t>
                      </a:r>
                    </a:p>
                  </a:txBody>
                  <a:tcPr marL="68405" marR="68405" marT="34203" marB="34203" anchor="ctr"/>
                </a:tc>
                <a:extLst>
                  <a:ext uri="{0D108BD9-81ED-4DB2-BD59-A6C34878D82A}">
                    <a16:rowId xmlns:a16="http://schemas.microsoft.com/office/drawing/2014/main" val="1918747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1711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358265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Model Validation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29621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7CFE0-BE92-4580-BBD8-260C14565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Data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56F87-F527-43B1-954B-39F4DF83A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 </a:t>
            </a:r>
            <a:r>
              <a:rPr lang="en-US" b="1"/>
              <a:t>1 Target variable: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/>
              <a:t>Attrition Flag with two possible values - Attrited Customer, Existing Customer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 19 Predictor variables: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/>
              <a:t>6 categorical variables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/>
              <a:t>13 numerical variables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/>
              <a:t> 1 Identifier variable: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900"/>
              <a:t>CLIENTNUM – indicating client number for the customer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 The data is imbalanced as only 16% of the records (1,621) represents ‘Attrited’ customers while 84% (8,494) represents ‘Existing’ ones</a:t>
            </a:r>
          </a:p>
        </p:txBody>
      </p:sp>
    </p:spTree>
    <p:extLst>
      <p:ext uri="{BB962C8B-B14F-4D97-AF65-F5344CB8AC3E}">
        <p14:creationId xmlns:p14="http://schemas.microsoft.com/office/powerpoint/2010/main" val="517298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5700718-5FAD-42A2-95BA-D75D23FD22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70000" cy="6858000"/>
          </a:xfrm>
        </p:spPr>
        <p:txBody>
          <a:bodyPr vert="vert270">
            <a:noAutofit/>
          </a:bodyPr>
          <a:lstStyle/>
          <a:p>
            <a:pPr algn="ctr"/>
            <a:r>
              <a:rPr lang="en-US" sz="4000" dirty="0"/>
              <a:t>RapidMiner Implementation</a:t>
            </a:r>
            <a:endParaRPr lang="en-US" sz="11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740F4B-4466-4F74-8DB4-23D790684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674" r="785"/>
          <a:stretch/>
        </p:blipFill>
        <p:spPr>
          <a:xfrm>
            <a:off x="1597088" y="1544464"/>
            <a:ext cx="10181470" cy="3769071"/>
          </a:xfrm>
          <a:prstGeom prst="rect">
            <a:avLst/>
          </a:prstGeom>
          <a:ln>
            <a:solidFill>
              <a:srgbClr val="F6A21D"/>
            </a:solidFill>
          </a:ln>
        </p:spPr>
      </p:pic>
    </p:spTree>
    <p:extLst>
      <p:ext uri="{BB962C8B-B14F-4D97-AF65-F5344CB8AC3E}">
        <p14:creationId xmlns:p14="http://schemas.microsoft.com/office/powerpoint/2010/main" val="1632920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5700718-5FAD-42A2-95BA-D75D23FD22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70000" cy="6403121"/>
          </a:xfrm>
        </p:spPr>
        <p:txBody>
          <a:bodyPr vert="vert270">
            <a:normAutofit fontScale="90000"/>
          </a:bodyPr>
          <a:lstStyle/>
          <a:p>
            <a:pPr algn="ctr"/>
            <a:r>
              <a:rPr lang="en-US" dirty="0"/>
              <a:t>Results with revisited </a:t>
            </a:r>
            <a:br>
              <a:rPr lang="en-US" dirty="0"/>
            </a:br>
            <a:r>
              <a:rPr lang="en-US" dirty="0"/>
              <a:t>Feature Set</a:t>
            </a:r>
            <a:endParaRPr lang="en-US" sz="13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A00864-D01A-4893-B610-8A96124C5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528" y="596589"/>
            <a:ext cx="6608583" cy="52099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9FC9D48-CA94-4400-A8DC-9CB1F174AA4D}"/>
              </a:ext>
            </a:extLst>
          </p:cNvPr>
          <p:cNvSpPr txBox="1"/>
          <p:nvPr/>
        </p:nvSpPr>
        <p:spPr>
          <a:xfrm>
            <a:off x="8393639" y="2621284"/>
            <a:ext cx="3384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11:1 </a:t>
            </a:r>
            <a:br>
              <a:rPr lang="en-US" b="1" dirty="0"/>
            </a:br>
            <a:r>
              <a:rPr lang="en-US" b="1" dirty="0"/>
              <a:t>Existing Vs. Attrited proportion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for the model with old feature set</a:t>
            </a:r>
          </a:p>
        </p:txBody>
      </p:sp>
    </p:spTree>
    <p:extLst>
      <p:ext uri="{BB962C8B-B14F-4D97-AF65-F5344CB8AC3E}">
        <p14:creationId xmlns:p14="http://schemas.microsoft.com/office/powerpoint/2010/main" val="292584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5700718-5FAD-42A2-95BA-D75D23FD22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70000" cy="6403121"/>
          </a:xfrm>
        </p:spPr>
        <p:txBody>
          <a:bodyPr vert="vert270">
            <a:normAutofit/>
          </a:bodyPr>
          <a:lstStyle/>
          <a:p>
            <a:pPr algn="ctr"/>
            <a:r>
              <a:rPr lang="en-US" dirty="0"/>
              <a:t>Revisit</a:t>
            </a:r>
            <a:endParaRPr lang="en-US" sz="13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24CE9-FF26-454D-83E6-6943C04A52E6}"/>
              </a:ext>
            </a:extLst>
          </p:cNvPr>
          <p:cNvSpPr txBox="1"/>
          <p:nvPr/>
        </p:nvSpPr>
        <p:spPr>
          <a:xfrm>
            <a:off x="1612826" y="915235"/>
            <a:ext cx="9705662" cy="4196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Model Revisit: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Revisited other 4 models: Decision Tree, Deep Learning, Logistic Regression and Naïve Bayes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Above 4 of them showed 12:0 Existing Vs. Attrited proportion for the same features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Gradient Boosted Model gave 11:1 Existing Vs. Attrited proportion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b="1" dirty="0"/>
              <a:t>Feature Revisit (Model Retraining):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Manual application of forward selection to supplement old feature set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Recursively appended 1 feature to the existing 9 features, at a time, to observe improvements to the model performance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/>
              <a:t>Addition of feature “</a:t>
            </a:r>
            <a:r>
              <a:rPr lang="en-US" i="1" dirty="0"/>
              <a:t>Total Trans Amt</a:t>
            </a:r>
            <a:r>
              <a:rPr lang="en-US" dirty="0"/>
              <a:t>” showcased significant improvement in the result</a:t>
            </a:r>
          </a:p>
        </p:txBody>
      </p:sp>
    </p:spTree>
    <p:extLst>
      <p:ext uri="{BB962C8B-B14F-4D97-AF65-F5344CB8AC3E}">
        <p14:creationId xmlns:p14="http://schemas.microsoft.com/office/powerpoint/2010/main" val="556836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5700718-5FAD-42A2-95BA-D75D23FD22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70000" cy="6403121"/>
          </a:xfrm>
        </p:spPr>
        <p:txBody>
          <a:bodyPr vert="vert270">
            <a:normAutofit/>
          </a:bodyPr>
          <a:lstStyle/>
          <a:p>
            <a:pPr algn="ctr"/>
            <a:r>
              <a:rPr lang="en-US" dirty="0"/>
              <a:t>Model Retraining</a:t>
            </a:r>
            <a:endParaRPr lang="en-US" sz="1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1A5EE5-8490-407C-BDD8-E32F9CBED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691" y="148426"/>
            <a:ext cx="9033254" cy="251665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C0391FA-2DD1-4EC7-A0C6-B20AA0C367B1}"/>
              </a:ext>
            </a:extLst>
          </p:cNvPr>
          <p:cNvGrpSpPr/>
          <p:nvPr/>
        </p:nvGrpSpPr>
        <p:grpSpPr>
          <a:xfrm>
            <a:off x="3620429" y="2665079"/>
            <a:ext cx="4951142" cy="3738042"/>
            <a:chOff x="3620429" y="2665079"/>
            <a:chExt cx="4951142" cy="373804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A7A19B0-E1BA-440F-96C2-7599E3678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20429" y="2665079"/>
              <a:ext cx="4951142" cy="373804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78D0B3-3FA1-440B-89D7-D514F54C0CAB}"/>
                </a:ext>
              </a:extLst>
            </p:cNvPr>
            <p:cNvSpPr/>
            <p:nvPr/>
          </p:nvSpPr>
          <p:spPr>
            <a:xfrm>
              <a:off x="6324600" y="4813300"/>
              <a:ext cx="1866900" cy="152400"/>
            </a:xfrm>
            <a:prstGeom prst="rect">
              <a:avLst/>
            </a:prstGeom>
            <a:solidFill>
              <a:srgbClr val="F6A21D">
                <a:alpha val="27000"/>
              </a:srgb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BC03B571-DC68-4672-A7A6-97B016AF8D6E}"/>
              </a:ext>
            </a:extLst>
          </p:cNvPr>
          <p:cNvSpPr/>
          <p:nvPr/>
        </p:nvSpPr>
        <p:spPr>
          <a:xfrm>
            <a:off x="3671229" y="292100"/>
            <a:ext cx="1383371" cy="990599"/>
          </a:xfrm>
          <a:prstGeom prst="rect">
            <a:avLst/>
          </a:prstGeom>
          <a:solidFill>
            <a:srgbClr val="F6A21D">
              <a:alpha val="27000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956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CE7E8D9-1DD0-450A-8E30-256178E0F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210" y="2397302"/>
            <a:ext cx="10083574" cy="144246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8DFA67B-E62B-40AB-AFE5-8F18645D5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208" y="610545"/>
            <a:ext cx="10083574" cy="1370051"/>
          </a:xfrm>
          <a:prstGeom prst="rect">
            <a:avLst/>
          </a:prstGeom>
        </p:spPr>
      </p:pic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927C3A3D-0AB8-4F2A-8540-DA5D8CAA4724}"/>
              </a:ext>
            </a:extLst>
          </p:cNvPr>
          <p:cNvGraphicFramePr>
            <a:graphicFrameLocks noGrp="1"/>
          </p:cNvGraphicFramePr>
          <p:nvPr/>
        </p:nvGraphicFramePr>
        <p:xfrm>
          <a:off x="1614324" y="4306880"/>
          <a:ext cx="8963346" cy="202227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20535">
                  <a:extLst>
                    <a:ext uri="{9D8B030D-6E8A-4147-A177-3AD203B41FA5}">
                      <a16:colId xmlns:a16="http://schemas.microsoft.com/office/drawing/2014/main" val="3788833054"/>
                    </a:ext>
                  </a:extLst>
                </a:gridCol>
                <a:gridCol w="1119574">
                  <a:extLst>
                    <a:ext uri="{9D8B030D-6E8A-4147-A177-3AD203B41FA5}">
                      <a16:colId xmlns:a16="http://schemas.microsoft.com/office/drawing/2014/main" val="3680461424"/>
                    </a:ext>
                  </a:extLst>
                </a:gridCol>
                <a:gridCol w="1828442">
                  <a:extLst>
                    <a:ext uri="{9D8B030D-6E8A-4147-A177-3AD203B41FA5}">
                      <a16:colId xmlns:a16="http://schemas.microsoft.com/office/drawing/2014/main" val="2410247396"/>
                    </a:ext>
                  </a:extLst>
                </a:gridCol>
                <a:gridCol w="1731720">
                  <a:extLst>
                    <a:ext uri="{9D8B030D-6E8A-4147-A177-3AD203B41FA5}">
                      <a16:colId xmlns:a16="http://schemas.microsoft.com/office/drawing/2014/main" val="2250621637"/>
                    </a:ext>
                  </a:extLst>
                </a:gridCol>
                <a:gridCol w="2116706">
                  <a:extLst>
                    <a:ext uri="{9D8B030D-6E8A-4147-A177-3AD203B41FA5}">
                      <a16:colId xmlns:a16="http://schemas.microsoft.com/office/drawing/2014/main" val="826232618"/>
                    </a:ext>
                  </a:extLst>
                </a:gridCol>
                <a:gridCol w="1746369">
                  <a:extLst>
                    <a:ext uri="{9D8B030D-6E8A-4147-A177-3AD203B41FA5}">
                      <a16:colId xmlns:a16="http://schemas.microsoft.com/office/drawing/2014/main" val="3449707177"/>
                    </a:ext>
                  </a:extLst>
                </a:gridCol>
              </a:tblGrid>
              <a:tr h="460062">
                <a:tc rowSpan="4"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Performance Metric</a:t>
                      </a:r>
                    </a:p>
                  </a:txBody>
                  <a:tcPr marL="84502" marR="84502" marT="42251" marB="42251" vert="vert27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/>
                    </a:p>
                  </a:txBody>
                  <a:tcPr marL="65264" marR="65264" marT="32632" marB="32632"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 Features (old)</a:t>
                      </a:r>
                    </a:p>
                  </a:txBody>
                  <a:tcPr marL="93129" marR="93129" marT="46565" marB="46565" anchor="ctr"/>
                </a:tc>
                <a:tc hMerge="1">
                  <a:txBody>
                    <a:bodyPr/>
                    <a:lstStyle/>
                    <a:p>
                      <a:endParaRPr lang="en-US" sz="2000" dirty="0"/>
                    </a:p>
                  </a:txBody>
                  <a:tcPr marL="100775" marR="100775" marT="50388" marB="50388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10 Features (revisited)</a:t>
                      </a:r>
                    </a:p>
                  </a:txBody>
                  <a:tcPr marL="93129" marR="93129" marT="46565" marB="46565"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dirty="0"/>
                    </a:p>
                  </a:txBody>
                  <a:tcPr marL="100775" marR="100775" marT="50388" marB="50388"/>
                </a:tc>
                <a:extLst>
                  <a:ext uri="{0D108BD9-81ED-4DB2-BD59-A6C34878D82A}">
                    <a16:rowId xmlns:a16="http://schemas.microsoft.com/office/drawing/2014/main" val="2078611825"/>
                  </a:ext>
                </a:extLst>
              </a:tr>
              <a:tr h="529305">
                <a:tc vMerge="1"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87403" marR="87403" marT="43701" marB="43701" vert="vert27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500" b="1" dirty="0"/>
                    </a:p>
                  </a:txBody>
                  <a:tcPr marL="65264" marR="65264" marT="32632" marB="32632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Cross Validation</a:t>
                      </a:r>
                      <a:br>
                        <a:rPr lang="en-US" sz="1500" b="1" dirty="0"/>
                      </a:br>
                      <a:r>
                        <a:rPr lang="en-US" sz="1500" b="1" dirty="0"/>
                        <a:t>(Training – Testing)</a:t>
                      </a:r>
                    </a:p>
                  </a:txBody>
                  <a:tcPr marL="65264" marR="65264" marT="32632" marB="32632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Validation</a:t>
                      </a:r>
                    </a:p>
                  </a:txBody>
                  <a:tcPr marL="65264" marR="65264" marT="32632" marB="32632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Cross Validation</a:t>
                      </a:r>
                      <a:br>
                        <a:rPr lang="en-US" sz="1500" b="1" dirty="0"/>
                      </a:br>
                      <a:r>
                        <a:rPr lang="en-US" sz="1500" b="1" dirty="0"/>
                        <a:t>(Training – Testing)</a:t>
                      </a:r>
                    </a:p>
                  </a:txBody>
                  <a:tcPr marL="65264" marR="65264" marT="32632" marB="32632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/>
                        <a:t>Validation</a:t>
                      </a:r>
                    </a:p>
                    <a:p>
                      <a:pPr algn="ctr"/>
                      <a:endParaRPr lang="en-US" sz="1500" b="1" dirty="0"/>
                    </a:p>
                  </a:txBody>
                  <a:tcPr marL="65264" marR="65264" marT="32632" marB="32632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6347716"/>
                  </a:ext>
                </a:extLst>
              </a:tr>
              <a:tr h="57284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Accuracy</a:t>
                      </a:r>
                    </a:p>
                  </a:txBody>
                  <a:tcPr marL="65264" marR="65264" marT="32632" marB="32632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93.01%</a:t>
                      </a:r>
                    </a:p>
                  </a:txBody>
                  <a:tcPr marL="70466" marR="70466" marT="35233" marB="352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92.73%</a:t>
                      </a:r>
                    </a:p>
                  </a:txBody>
                  <a:tcPr marL="70466" marR="70466" marT="35233" marB="35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 95.71% </a:t>
                      </a:r>
                    </a:p>
                  </a:txBody>
                  <a:tcPr marL="65264" marR="65264" marT="32632" marB="32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 96.09%</a:t>
                      </a:r>
                    </a:p>
                  </a:txBody>
                  <a:tcPr marL="65264" marR="65264" marT="32632" marB="32632" anchor="ctr"/>
                </a:tc>
                <a:extLst>
                  <a:ext uri="{0D108BD9-81ED-4DB2-BD59-A6C34878D82A}">
                    <a16:rowId xmlns:a16="http://schemas.microsoft.com/office/drawing/2014/main" val="3275111701"/>
                  </a:ext>
                </a:extLst>
              </a:tr>
              <a:tr h="460062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AUC</a:t>
                      </a:r>
                    </a:p>
                  </a:txBody>
                  <a:tcPr marL="65264" marR="65264" marT="32632" marB="32632"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0.960</a:t>
                      </a:r>
                    </a:p>
                  </a:txBody>
                  <a:tcPr marL="70466" marR="70466" marT="35233" marB="3523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0.963</a:t>
                      </a:r>
                    </a:p>
                  </a:txBody>
                  <a:tcPr marL="70466" marR="70466" marT="35233" marB="352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 0.986</a:t>
                      </a:r>
                    </a:p>
                  </a:txBody>
                  <a:tcPr marL="65264" marR="65264" marT="32632" marB="3263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dirty="0"/>
                        <a:t>0.987</a:t>
                      </a:r>
                    </a:p>
                  </a:txBody>
                  <a:tcPr marL="65264" marR="65264" marT="32632" marB="32632" anchor="ctr"/>
                </a:tc>
                <a:extLst>
                  <a:ext uri="{0D108BD9-81ED-4DB2-BD59-A6C34878D82A}">
                    <a16:rowId xmlns:a16="http://schemas.microsoft.com/office/drawing/2014/main" val="191874782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00D81E2-9122-4E89-BCAA-38B952FCD9AE}"/>
              </a:ext>
            </a:extLst>
          </p:cNvPr>
          <p:cNvSpPr txBox="1"/>
          <p:nvPr/>
        </p:nvSpPr>
        <p:spPr>
          <a:xfrm>
            <a:off x="4868544" y="2031003"/>
            <a:ext cx="2454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C7016"/>
                </a:solidFill>
              </a:rPr>
              <a:t>Validation</a:t>
            </a:r>
            <a:r>
              <a:rPr lang="en-US" b="1" dirty="0"/>
              <a:t> </a:t>
            </a:r>
            <a:r>
              <a:rPr lang="en-US" b="1" dirty="0">
                <a:solidFill>
                  <a:srgbClr val="EC7016"/>
                </a:solidFill>
              </a:rPr>
              <a:t>Performance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E43AD1-5A43-483B-BBCC-C301C012EDB2}"/>
              </a:ext>
            </a:extLst>
          </p:cNvPr>
          <p:cNvSpPr txBox="1"/>
          <p:nvPr/>
        </p:nvSpPr>
        <p:spPr>
          <a:xfrm>
            <a:off x="4735784" y="3910622"/>
            <a:ext cx="2720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EC7016"/>
                </a:solidFill>
              </a:rPr>
              <a:t>Performance</a:t>
            </a:r>
            <a:r>
              <a:rPr lang="en-US" b="1" dirty="0"/>
              <a:t> </a:t>
            </a:r>
            <a:r>
              <a:rPr lang="en-US" b="1" dirty="0">
                <a:solidFill>
                  <a:srgbClr val="EC7016"/>
                </a:solidFill>
              </a:rPr>
              <a:t>Comparison</a:t>
            </a:r>
            <a:r>
              <a:rPr lang="en-US" b="1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21967F-324B-4062-9E60-2544E6D2A2FB}"/>
              </a:ext>
            </a:extLst>
          </p:cNvPr>
          <p:cNvSpPr/>
          <p:nvPr/>
        </p:nvSpPr>
        <p:spPr>
          <a:xfrm>
            <a:off x="3724993" y="138865"/>
            <a:ext cx="4742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b="1" dirty="0">
                <a:solidFill>
                  <a:srgbClr val="EC7016"/>
                </a:solidFill>
              </a:rPr>
              <a:t>Cross Validation (Training-Testing) Performance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D5A0DB-7F41-409A-B894-43A403E127B6}"/>
              </a:ext>
            </a:extLst>
          </p:cNvPr>
          <p:cNvSpPr/>
          <p:nvPr/>
        </p:nvSpPr>
        <p:spPr>
          <a:xfrm>
            <a:off x="7188488" y="5354959"/>
            <a:ext cx="3108960" cy="914400"/>
          </a:xfrm>
          <a:prstGeom prst="rect">
            <a:avLst/>
          </a:prstGeom>
          <a:solidFill>
            <a:srgbClr val="F6A21D">
              <a:alpha val="27000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31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5700718-5FAD-42A2-95BA-D75D23FD22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1270000" cy="6403121"/>
          </a:xfrm>
        </p:spPr>
        <p:txBody>
          <a:bodyPr vert="vert270">
            <a:normAutofit fontScale="90000"/>
          </a:bodyPr>
          <a:lstStyle/>
          <a:p>
            <a:pPr algn="ctr"/>
            <a:r>
              <a:rPr lang="en-US" dirty="0"/>
              <a:t>Results with old </a:t>
            </a:r>
            <a:br>
              <a:rPr lang="en-US" dirty="0"/>
            </a:br>
            <a:r>
              <a:rPr lang="en-US" dirty="0"/>
              <a:t>Feature Set</a:t>
            </a:r>
            <a:endParaRPr lang="en-US" sz="13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FC9D48-CA94-4400-A8DC-9CB1F174AA4D}"/>
              </a:ext>
            </a:extLst>
          </p:cNvPr>
          <p:cNvSpPr txBox="1"/>
          <p:nvPr/>
        </p:nvSpPr>
        <p:spPr>
          <a:xfrm>
            <a:off x="7996223" y="2505670"/>
            <a:ext cx="39518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6:6 </a:t>
            </a:r>
            <a:br>
              <a:rPr lang="en-US" b="1" dirty="0"/>
            </a:br>
            <a:r>
              <a:rPr lang="en-US" b="1" dirty="0"/>
              <a:t>Existing Vs. Attrited proportion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for the model with revisited feature set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660738-4179-42BD-984B-8A4F7DD2BDE6}"/>
              </a:ext>
            </a:extLst>
          </p:cNvPr>
          <p:cNvGrpSpPr/>
          <p:nvPr/>
        </p:nvGrpSpPr>
        <p:grpSpPr>
          <a:xfrm>
            <a:off x="1396785" y="325966"/>
            <a:ext cx="6626197" cy="5926190"/>
            <a:chOff x="1396785" y="325966"/>
            <a:chExt cx="6626197" cy="592619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43EBAA0-DC32-4758-BF2D-29775500C2DE}"/>
                </a:ext>
              </a:extLst>
            </p:cNvPr>
            <p:cNvGrpSpPr/>
            <p:nvPr/>
          </p:nvGrpSpPr>
          <p:grpSpPr>
            <a:xfrm>
              <a:off x="1487128" y="325966"/>
              <a:ext cx="6535854" cy="5926190"/>
              <a:chOff x="1609072" y="262904"/>
              <a:chExt cx="6535854" cy="5926190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6BF966B-133D-40D1-A568-51CD50C7B30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236" r="40089" b="4498"/>
              <a:stretch/>
            </p:blipFill>
            <p:spPr>
              <a:xfrm>
                <a:off x="1609072" y="262904"/>
                <a:ext cx="6291967" cy="564009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D3A0441-901E-4E5C-B214-20939B43D6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" t="95156" r="40089"/>
              <a:stretch/>
            </p:blipFill>
            <p:spPr>
              <a:xfrm>
                <a:off x="1609072" y="5902994"/>
                <a:ext cx="6535854" cy="286100"/>
              </a:xfrm>
              <a:prstGeom prst="rect">
                <a:avLst/>
              </a:prstGeom>
            </p:spPr>
          </p:pic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BA158B-AAF1-472F-B524-FA6A0714B955}"/>
                </a:ext>
              </a:extLst>
            </p:cNvPr>
            <p:cNvSpPr/>
            <p:nvPr/>
          </p:nvSpPr>
          <p:spPr>
            <a:xfrm>
              <a:off x="1396785" y="3146011"/>
              <a:ext cx="6472652" cy="53975"/>
            </a:xfrm>
            <a:prstGeom prst="rect">
              <a:avLst/>
            </a:prstGeom>
            <a:solidFill>
              <a:srgbClr val="F6A21D">
                <a:alpha val="27000"/>
              </a:srgb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38278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BFC-7CF8-41DB-B608-F948765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Results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89D8D2-2F1B-4EE5-959F-CBE993D1B992}"/>
              </a:ext>
            </a:extLst>
          </p:cNvPr>
          <p:cNvSpPr txBox="1">
            <a:spLocks/>
          </p:cNvSpPr>
          <p:nvPr/>
        </p:nvSpPr>
        <p:spPr>
          <a:xfrm>
            <a:off x="1097278" y="1898531"/>
            <a:ext cx="10332720" cy="433026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8DCA3F-611E-4BE3-9398-7A000135DD62}"/>
              </a:ext>
            </a:extLst>
          </p:cNvPr>
          <p:cNvSpPr txBox="1"/>
          <p:nvPr/>
        </p:nvSpPr>
        <p:spPr>
          <a:xfrm>
            <a:off x="891348" y="5977876"/>
            <a:ext cx="50097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Confidence Vs. Customer Number</a:t>
            </a:r>
            <a:endParaRPr lang="en-US" sz="16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48081E-6AF3-4181-9D5E-5EFF0C3A544C}"/>
              </a:ext>
            </a:extLst>
          </p:cNvPr>
          <p:cNvGrpSpPr/>
          <p:nvPr/>
        </p:nvGrpSpPr>
        <p:grpSpPr>
          <a:xfrm>
            <a:off x="1097278" y="1955477"/>
            <a:ext cx="4190328" cy="4022399"/>
            <a:chOff x="3660176" y="109506"/>
            <a:chExt cx="5845750" cy="59002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C537020-BD37-452A-94C5-1509B4BCC786}"/>
                </a:ext>
              </a:extLst>
            </p:cNvPr>
            <p:cNvGrpSpPr/>
            <p:nvPr/>
          </p:nvGrpSpPr>
          <p:grpSpPr>
            <a:xfrm>
              <a:off x="3660176" y="406110"/>
              <a:ext cx="5845750" cy="5603609"/>
              <a:chOff x="3534052" y="116395"/>
              <a:chExt cx="5870129" cy="5626978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6179754D-40A0-4EA1-8551-F7ECA3E5E0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8949"/>
              <a:stretch/>
            </p:blipFill>
            <p:spPr>
              <a:xfrm>
                <a:off x="3534052" y="116395"/>
                <a:ext cx="5870129" cy="5464068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B9520CA-5D60-41BA-AD4E-4557283DD1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820" t="3687" r="10448" b="93250"/>
              <a:stretch/>
            </p:blipFill>
            <p:spPr>
              <a:xfrm>
                <a:off x="3799488" y="5533696"/>
                <a:ext cx="5339256" cy="209677"/>
              </a:xfrm>
              <a:prstGeom prst="rect">
                <a:avLst/>
              </a:prstGeom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C007E42-B9E5-4E69-819F-C6E7F16BAD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9413" y="109506"/>
              <a:ext cx="4287275" cy="29660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2E38989A-17A7-4241-A2B7-68DAF8BA4F29}"/>
              </a:ext>
            </a:extLst>
          </p:cNvPr>
          <p:cNvSpPr txBox="1"/>
          <p:nvPr/>
        </p:nvSpPr>
        <p:spPr>
          <a:xfrm>
            <a:off x="5986393" y="5946838"/>
            <a:ext cx="5633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Average Confidence Across Both Classes (Attrited vs. Existing) </a:t>
            </a:r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C9C597-1ACC-4AF0-8A7A-9BF7E1FAC3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00"/>
          <a:stretch/>
        </p:blipFill>
        <p:spPr>
          <a:xfrm>
            <a:off x="5796918" y="2548760"/>
            <a:ext cx="5633080" cy="3029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516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BFC-7CF8-41DB-B608-F948765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Summary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589D8D2-2F1B-4EE5-959F-CBE993D1B992}"/>
              </a:ext>
            </a:extLst>
          </p:cNvPr>
          <p:cNvSpPr txBox="1">
            <a:spLocks/>
          </p:cNvSpPr>
          <p:nvPr/>
        </p:nvSpPr>
        <p:spPr>
          <a:xfrm>
            <a:off x="1097278" y="1898531"/>
            <a:ext cx="10332720" cy="4330262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/>
              <a:t>Best model for this customer churn problem is </a:t>
            </a:r>
            <a:r>
              <a:rPr lang="en-US" sz="1800" b="1" dirty="0"/>
              <a:t>Gradient Boosted Model </a:t>
            </a:r>
            <a:r>
              <a:rPr lang="en-US" sz="1800" dirty="0"/>
              <a:t>with following </a:t>
            </a:r>
            <a:r>
              <a:rPr lang="en-US" sz="1800" b="1" dirty="0"/>
              <a:t>10 features</a:t>
            </a:r>
            <a:r>
              <a:rPr lang="en-US" sz="1800" dirty="0"/>
              <a:t>:</a:t>
            </a:r>
          </a:p>
          <a:p>
            <a:pPr marL="548640" lvl="4" indent="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None/>
            </a:pPr>
            <a:r>
              <a:rPr lang="en-US" sz="1600" dirty="0"/>
              <a:t>Gender, Total Relationship Count, Months Inactive 12 mon, Contacts Count 12 mon, Credit Limit, Total Revolving Bal, Total Trans Ct, Total Ct Chng Q4 Q1, Customer Age, </a:t>
            </a:r>
            <a:r>
              <a:rPr lang="en-US" sz="1600" dirty="0">
                <a:solidFill>
                  <a:schemeClr val="tx1"/>
                </a:solidFill>
              </a:rPr>
              <a:t>Total Trans Amt</a:t>
            </a:r>
            <a:r>
              <a:rPr lang="en-US" sz="1600" u="sng" dirty="0">
                <a:solidFill>
                  <a:schemeClr val="tx1"/>
                </a:solidFill>
              </a:rPr>
              <a:t> </a:t>
            </a:r>
            <a:endParaRPr lang="en-US" sz="1800" u="sng" dirty="0">
              <a:solidFill>
                <a:schemeClr val="tx1"/>
              </a:solidFill>
            </a:endParaRPr>
          </a:p>
          <a:p>
            <a:pPr marL="342900" lvl="1" indent="-3429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b="1" dirty="0"/>
              <a:t>Performance for Model Training-Testing:</a:t>
            </a:r>
          </a:p>
          <a:p>
            <a:pPr marL="651510" lvl="3" indent="-285750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600" dirty="0"/>
              <a:t> Cross Validation Accuracy = 95.71%</a:t>
            </a:r>
          </a:p>
          <a:p>
            <a:pPr marL="651510" lvl="3" indent="-285750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600" dirty="0"/>
              <a:t> Cross Validation AUC = 0.986</a:t>
            </a:r>
          </a:p>
          <a:p>
            <a:pPr marL="651510" lvl="3" indent="-285750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600" dirty="0"/>
              <a:t> Validation Accuracy = 96.09%</a:t>
            </a:r>
          </a:p>
          <a:p>
            <a:pPr marL="651510" lvl="3" indent="-285750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600" dirty="0"/>
              <a:t> Validation AUC = 0.987</a:t>
            </a:r>
            <a:endParaRPr lang="en-US" sz="1800" dirty="0"/>
          </a:p>
          <a:p>
            <a:pPr marL="342900" lvl="1" indent="-342900"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b="1" dirty="0"/>
              <a:t>Performance for Unlabeled Data:</a:t>
            </a:r>
          </a:p>
          <a:p>
            <a:pPr marL="365760" lvl="3" indent="0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None/>
            </a:pPr>
            <a:r>
              <a:rPr lang="en-US" sz="1600" dirty="0"/>
              <a:t>We got 50-50 proportion with -</a:t>
            </a:r>
          </a:p>
          <a:p>
            <a:pPr marL="651510" lvl="3" indent="-285750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600" dirty="0"/>
              <a:t>CLIENTNUM 1, 2, 3, 6, 7, 8 as Existing Customer</a:t>
            </a:r>
          </a:p>
          <a:p>
            <a:pPr marL="651510" lvl="3" indent="-285750">
              <a:lnSpc>
                <a:spcPct val="8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sz="1600" dirty="0"/>
              <a:t>CLIENTNUM 4, 5, 9, 10, 11, 12 as Attrited Customer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119507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342979-FE84-4679-A25A-3EF29BE41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177" y="0"/>
            <a:ext cx="10113645" cy="4560849"/>
          </a:xfrm>
        </p:spPr>
        <p:txBody>
          <a:bodyPr anchor="ctr"/>
          <a:lstStyle/>
          <a:p>
            <a:pPr algn="ctr"/>
            <a:r>
              <a:rPr lang="en-US" sz="600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596400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7CFE0-BE92-4580-BBD8-260C14565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Data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56F87-F527-43B1-954B-39F4DF83A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74748"/>
            <a:ext cx="10058400" cy="376089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Missing Data Imputation: </a:t>
            </a:r>
            <a:br>
              <a:rPr lang="en-US" b="1" dirty="0"/>
            </a:br>
            <a:r>
              <a:rPr lang="en-US" dirty="0"/>
              <a:t>‘unknown’ values of following categorical variables have been replaced with the mode value for the respective variable : Income Category, Marital Status, Education Level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Reclassifying Categorical Variables: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Following categorical variables are ordinal in nature. Therefore, we have transformed them to dummy numerical values to include them in correlation matrix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84CEB0C-66C5-4846-917B-DD81AB742F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901564"/>
              </p:ext>
            </p:extLst>
          </p:nvPr>
        </p:nvGraphicFramePr>
        <p:xfrm>
          <a:off x="6362183" y="4329081"/>
          <a:ext cx="3108960" cy="20116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54480">
                  <a:extLst>
                    <a:ext uri="{9D8B030D-6E8A-4147-A177-3AD203B41FA5}">
                      <a16:colId xmlns:a16="http://schemas.microsoft.com/office/drawing/2014/main" val="2596325704"/>
                    </a:ext>
                  </a:extLst>
                </a:gridCol>
                <a:gridCol w="1554480">
                  <a:extLst>
                    <a:ext uri="{9D8B030D-6E8A-4147-A177-3AD203B41FA5}">
                      <a16:colId xmlns:a16="http://schemas.microsoft.com/office/drawing/2014/main" val="2001901873"/>
                    </a:ext>
                  </a:extLst>
                </a:gridCol>
              </a:tblGrid>
              <a:tr h="287383">
                <a:tc>
                  <a:txBody>
                    <a:bodyPr/>
                    <a:lstStyle/>
                    <a:p>
                      <a:r>
                        <a:rPr lang="en-US" sz="1300"/>
                        <a:t>Education Level</a:t>
                      </a:r>
                    </a:p>
                  </a:txBody>
                  <a:tcPr marL="85853" marR="85853" marT="42926" marB="42926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T Education Level</a:t>
                      </a:r>
                    </a:p>
                  </a:txBody>
                  <a:tcPr marL="85853" marR="85853" marT="42926" marB="42926"/>
                </a:tc>
                <a:extLst>
                  <a:ext uri="{0D108BD9-81ED-4DB2-BD59-A6C34878D82A}">
                    <a16:rowId xmlns:a16="http://schemas.microsoft.com/office/drawing/2014/main" val="812891202"/>
                  </a:ext>
                </a:extLst>
              </a:tr>
              <a:tr h="287383">
                <a:tc>
                  <a:txBody>
                    <a:bodyPr/>
                    <a:lstStyle/>
                    <a:p>
                      <a:r>
                        <a:rPr lang="en-US" sz="1300"/>
                        <a:t>Uneducated</a:t>
                      </a:r>
                    </a:p>
                  </a:txBody>
                  <a:tcPr marL="85853" marR="85853" marT="42926" marB="4292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</a:t>
                      </a:r>
                    </a:p>
                  </a:txBody>
                  <a:tcPr marL="85853" marR="85853" marT="42926" marB="42926"/>
                </a:tc>
                <a:extLst>
                  <a:ext uri="{0D108BD9-81ED-4DB2-BD59-A6C34878D82A}">
                    <a16:rowId xmlns:a16="http://schemas.microsoft.com/office/drawing/2014/main" val="4255036184"/>
                  </a:ext>
                </a:extLst>
              </a:tr>
              <a:tr h="287383">
                <a:tc>
                  <a:txBody>
                    <a:bodyPr/>
                    <a:lstStyle/>
                    <a:p>
                      <a:r>
                        <a:rPr lang="en-US" sz="1300"/>
                        <a:t>High School</a:t>
                      </a:r>
                    </a:p>
                  </a:txBody>
                  <a:tcPr marL="85853" marR="85853" marT="42926" marB="4292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2</a:t>
                      </a:r>
                    </a:p>
                  </a:txBody>
                  <a:tcPr marL="85853" marR="85853" marT="42926" marB="42926"/>
                </a:tc>
                <a:extLst>
                  <a:ext uri="{0D108BD9-81ED-4DB2-BD59-A6C34878D82A}">
                    <a16:rowId xmlns:a16="http://schemas.microsoft.com/office/drawing/2014/main" val="3622060057"/>
                  </a:ext>
                </a:extLst>
              </a:tr>
              <a:tr h="287383">
                <a:tc>
                  <a:txBody>
                    <a:bodyPr/>
                    <a:lstStyle/>
                    <a:p>
                      <a:r>
                        <a:rPr lang="en-US" sz="1300"/>
                        <a:t>College</a:t>
                      </a:r>
                    </a:p>
                  </a:txBody>
                  <a:tcPr marL="85853" marR="85853" marT="42926" marB="4292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</a:t>
                      </a:r>
                    </a:p>
                  </a:txBody>
                  <a:tcPr marL="85853" marR="85853" marT="42926" marB="42926"/>
                </a:tc>
                <a:extLst>
                  <a:ext uri="{0D108BD9-81ED-4DB2-BD59-A6C34878D82A}">
                    <a16:rowId xmlns:a16="http://schemas.microsoft.com/office/drawing/2014/main" val="2709685439"/>
                  </a:ext>
                </a:extLst>
              </a:tr>
              <a:tr h="287383">
                <a:tc>
                  <a:txBody>
                    <a:bodyPr/>
                    <a:lstStyle/>
                    <a:p>
                      <a:r>
                        <a:rPr lang="en-US" sz="1300"/>
                        <a:t>Graduate</a:t>
                      </a:r>
                    </a:p>
                  </a:txBody>
                  <a:tcPr marL="85853" marR="85853" marT="42926" marB="4292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</a:t>
                      </a:r>
                    </a:p>
                  </a:txBody>
                  <a:tcPr marL="85853" marR="85853" marT="42926" marB="42926"/>
                </a:tc>
                <a:extLst>
                  <a:ext uri="{0D108BD9-81ED-4DB2-BD59-A6C34878D82A}">
                    <a16:rowId xmlns:a16="http://schemas.microsoft.com/office/drawing/2014/main" val="3164240234"/>
                  </a:ext>
                </a:extLst>
              </a:tr>
              <a:tr h="287383">
                <a:tc>
                  <a:txBody>
                    <a:bodyPr/>
                    <a:lstStyle/>
                    <a:p>
                      <a:r>
                        <a:rPr lang="en-US" sz="1300"/>
                        <a:t>Post Graduate</a:t>
                      </a:r>
                    </a:p>
                  </a:txBody>
                  <a:tcPr marL="85853" marR="85853" marT="42926" marB="4292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5</a:t>
                      </a:r>
                    </a:p>
                  </a:txBody>
                  <a:tcPr marL="85853" marR="85853" marT="42926" marB="42926"/>
                </a:tc>
                <a:extLst>
                  <a:ext uri="{0D108BD9-81ED-4DB2-BD59-A6C34878D82A}">
                    <a16:rowId xmlns:a16="http://schemas.microsoft.com/office/drawing/2014/main" val="2745210"/>
                  </a:ext>
                </a:extLst>
              </a:tr>
              <a:tr h="287383">
                <a:tc>
                  <a:txBody>
                    <a:bodyPr/>
                    <a:lstStyle/>
                    <a:p>
                      <a:r>
                        <a:rPr lang="en-US" sz="1300"/>
                        <a:t>Doctorate</a:t>
                      </a:r>
                    </a:p>
                  </a:txBody>
                  <a:tcPr marL="85853" marR="85853" marT="42926" marB="42926"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6</a:t>
                      </a:r>
                    </a:p>
                  </a:txBody>
                  <a:tcPr marL="85853" marR="85853" marT="42926" marB="42926"/>
                </a:tc>
                <a:extLst>
                  <a:ext uri="{0D108BD9-81ED-4DB2-BD59-A6C34878D82A}">
                    <a16:rowId xmlns:a16="http://schemas.microsoft.com/office/drawing/2014/main" val="2054883574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D530F70-8E7F-400B-9B4C-B8205D8EE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032660"/>
              </p:ext>
            </p:extLst>
          </p:nvPr>
        </p:nvGraphicFramePr>
        <p:xfrm>
          <a:off x="2395432" y="4329081"/>
          <a:ext cx="3108810" cy="2011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62890">
                  <a:extLst>
                    <a:ext uri="{9D8B030D-6E8A-4147-A177-3AD203B41FA5}">
                      <a16:colId xmlns:a16="http://schemas.microsoft.com/office/drawing/2014/main" val="2596325704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1901873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r>
                        <a:rPr lang="en-US" sz="1300"/>
                        <a:t>Income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T Income 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891202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en-US" sz="1300"/>
                        <a:t>Less than $40K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03618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/>
                        <a:t>$40K - $60K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2060057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en-US" sz="1300"/>
                        <a:t>$60K - $80K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685439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en-US" sz="1300"/>
                        <a:t>$80K - $120K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24023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en-US" sz="1300"/>
                        <a:t>$120K 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4824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043" y="975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905913"/>
            <a:ext cx="3214307" cy="1260115"/>
          </a:xfrm>
        </p:spPr>
        <p:txBody>
          <a:bodyPr anchor="b">
            <a:normAutofit fontScale="90000"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Sample EDA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93403BC5-3859-4BB4-AB82-EC33E9A1C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79410" y="3429000"/>
            <a:ext cx="3205640" cy="1549264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400" dirty="0"/>
              <a:t>Contacts_Count_12_mon</a:t>
            </a:r>
          </a:p>
          <a:p>
            <a:pPr>
              <a:lnSpc>
                <a:spcPct val="100000"/>
              </a:lnSpc>
            </a:pPr>
            <a:r>
              <a:rPr lang="en-US" sz="1400" dirty="0"/>
              <a:t>Total_Trans_Amt</a:t>
            </a:r>
          </a:p>
        </p:txBody>
      </p:sp>
    </p:spTree>
    <p:extLst>
      <p:ext uri="{BB962C8B-B14F-4D97-AF65-F5344CB8AC3E}">
        <p14:creationId xmlns:p14="http://schemas.microsoft.com/office/powerpoint/2010/main" val="1679115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BFC-7CF8-41DB-B608-F948765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dirty="0"/>
              <a:t>1: Contacts_Count_12_mon 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0C6D9-351A-4CBE-96F3-E191FFB9F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0"/>
            <a:ext cx="5486400" cy="36576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Number of contacts with the bank by customer in last 12 months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It’s a discrete numerical variable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Range 6 – 0 = 6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No missing value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B7B87B2-1745-4782-8377-914A28AEE916}"/>
              </a:ext>
            </a:extLst>
          </p:cNvPr>
          <p:cNvGraphicFramePr>
            <a:graphicFrameLocks noGrp="1"/>
          </p:cNvGraphicFramePr>
          <p:nvPr/>
        </p:nvGraphicFramePr>
        <p:xfrm>
          <a:off x="7315200" y="2194560"/>
          <a:ext cx="3300141" cy="33001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35039">
                  <a:extLst>
                    <a:ext uri="{9D8B030D-6E8A-4147-A177-3AD203B41FA5}">
                      <a16:colId xmlns:a16="http://schemas.microsoft.com/office/drawing/2014/main" val="3169329657"/>
                    </a:ext>
                  </a:extLst>
                </a:gridCol>
                <a:gridCol w="1465102">
                  <a:extLst>
                    <a:ext uri="{9D8B030D-6E8A-4147-A177-3AD203B41FA5}">
                      <a16:colId xmlns:a16="http://schemas.microsoft.com/office/drawing/2014/main" val="4014994072"/>
                    </a:ext>
                  </a:extLst>
                </a:gridCol>
              </a:tblGrid>
              <a:tr h="412518">
                <a:tc gridSpan="2">
                  <a:txBody>
                    <a:bodyPr/>
                    <a:lstStyle/>
                    <a:p>
                      <a:pPr algn="ctr"/>
                      <a:r>
                        <a:rPr lang="en-US" sz="1900"/>
                        <a:t>Summary Statistics</a:t>
                      </a:r>
                    </a:p>
                  </a:txBody>
                  <a:tcPr marL="82504" marR="82504" marT="41252" marB="41252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5743911"/>
                  </a:ext>
                </a:extLst>
              </a:tr>
              <a:tr h="412518">
                <a:tc>
                  <a:txBody>
                    <a:bodyPr/>
                    <a:lstStyle/>
                    <a:p>
                      <a:r>
                        <a:rPr lang="en-US" sz="1900"/>
                        <a:t>Total Count</a:t>
                      </a:r>
                    </a:p>
                  </a:txBody>
                  <a:tcPr marL="88668" marR="88668" marT="44334" marB="44334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10115</a:t>
                      </a:r>
                    </a:p>
                  </a:txBody>
                  <a:tcPr marL="88668" marR="88668" marT="44334" marB="44334"/>
                </a:tc>
                <a:extLst>
                  <a:ext uri="{0D108BD9-81ED-4DB2-BD59-A6C34878D82A}">
                    <a16:rowId xmlns:a16="http://schemas.microsoft.com/office/drawing/2014/main" val="3902549626"/>
                  </a:ext>
                </a:extLst>
              </a:tr>
              <a:tr h="412518">
                <a:tc>
                  <a:txBody>
                    <a:bodyPr/>
                    <a:lstStyle/>
                    <a:p>
                      <a:r>
                        <a:rPr lang="en-US" sz="1900"/>
                        <a:t>Min</a:t>
                      </a:r>
                    </a:p>
                  </a:txBody>
                  <a:tcPr marL="88668" marR="88668" marT="44334" marB="44334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0</a:t>
                      </a:r>
                    </a:p>
                  </a:txBody>
                  <a:tcPr marL="88668" marR="88668" marT="44334" marB="44334"/>
                </a:tc>
                <a:extLst>
                  <a:ext uri="{0D108BD9-81ED-4DB2-BD59-A6C34878D82A}">
                    <a16:rowId xmlns:a16="http://schemas.microsoft.com/office/drawing/2014/main" val="3568602421"/>
                  </a:ext>
                </a:extLst>
              </a:tr>
              <a:tr h="412518">
                <a:tc>
                  <a:txBody>
                    <a:bodyPr/>
                    <a:lstStyle/>
                    <a:p>
                      <a:r>
                        <a:rPr lang="en-US" sz="1900"/>
                        <a:t>Max</a:t>
                      </a:r>
                    </a:p>
                  </a:txBody>
                  <a:tcPr marL="88668" marR="88668" marT="44334" marB="44334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6</a:t>
                      </a:r>
                    </a:p>
                  </a:txBody>
                  <a:tcPr marL="88668" marR="88668" marT="44334" marB="44334"/>
                </a:tc>
                <a:extLst>
                  <a:ext uri="{0D108BD9-81ED-4DB2-BD59-A6C34878D82A}">
                    <a16:rowId xmlns:a16="http://schemas.microsoft.com/office/drawing/2014/main" val="1625206175"/>
                  </a:ext>
                </a:extLst>
              </a:tr>
              <a:tr h="412518">
                <a:tc>
                  <a:txBody>
                    <a:bodyPr/>
                    <a:lstStyle/>
                    <a:p>
                      <a:r>
                        <a:rPr lang="en-US" sz="1900"/>
                        <a:t>Mean</a:t>
                      </a:r>
                    </a:p>
                  </a:txBody>
                  <a:tcPr marL="88668" marR="88668" marT="44334" marB="44334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2.455</a:t>
                      </a:r>
                    </a:p>
                  </a:txBody>
                  <a:tcPr marL="88668" marR="88668" marT="44334" marB="44334"/>
                </a:tc>
                <a:extLst>
                  <a:ext uri="{0D108BD9-81ED-4DB2-BD59-A6C34878D82A}">
                    <a16:rowId xmlns:a16="http://schemas.microsoft.com/office/drawing/2014/main" val="2586442839"/>
                  </a:ext>
                </a:extLst>
              </a:tr>
              <a:tr h="412518">
                <a:tc>
                  <a:txBody>
                    <a:bodyPr/>
                    <a:lstStyle/>
                    <a:p>
                      <a:r>
                        <a:rPr lang="en-US" sz="1900"/>
                        <a:t>Median</a:t>
                      </a:r>
                    </a:p>
                  </a:txBody>
                  <a:tcPr marL="88668" marR="88668" marT="44334" marB="44334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2</a:t>
                      </a:r>
                    </a:p>
                  </a:txBody>
                  <a:tcPr marL="88668" marR="88668" marT="44334" marB="44334"/>
                </a:tc>
                <a:extLst>
                  <a:ext uri="{0D108BD9-81ED-4DB2-BD59-A6C34878D82A}">
                    <a16:rowId xmlns:a16="http://schemas.microsoft.com/office/drawing/2014/main" val="843372247"/>
                  </a:ext>
                </a:extLst>
              </a:tr>
              <a:tr h="412518">
                <a:tc>
                  <a:txBody>
                    <a:bodyPr/>
                    <a:lstStyle/>
                    <a:p>
                      <a:r>
                        <a:rPr lang="en-US" sz="1900"/>
                        <a:t>Mode</a:t>
                      </a:r>
                    </a:p>
                  </a:txBody>
                  <a:tcPr marL="88668" marR="88668" marT="44334" marB="44334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3</a:t>
                      </a:r>
                    </a:p>
                  </a:txBody>
                  <a:tcPr marL="88668" marR="88668" marT="44334" marB="44334"/>
                </a:tc>
                <a:extLst>
                  <a:ext uri="{0D108BD9-81ED-4DB2-BD59-A6C34878D82A}">
                    <a16:rowId xmlns:a16="http://schemas.microsoft.com/office/drawing/2014/main" val="879753858"/>
                  </a:ext>
                </a:extLst>
              </a:tr>
              <a:tr h="412518">
                <a:tc>
                  <a:txBody>
                    <a:bodyPr/>
                    <a:lstStyle/>
                    <a:p>
                      <a:r>
                        <a:rPr lang="en-US" sz="1900"/>
                        <a:t>Std. Deviation</a:t>
                      </a:r>
                    </a:p>
                  </a:txBody>
                  <a:tcPr marL="88668" marR="88668" marT="44334" marB="44334"/>
                </a:tc>
                <a:tc>
                  <a:txBody>
                    <a:bodyPr/>
                    <a:lstStyle/>
                    <a:p>
                      <a:r>
                        <a:rPr lang="en-US" sz="1900"/>
                        <a:t>1.106</a:t>
                      </a:r>
                    </a:p>
                  </a:txBody>
                  <a:tcPr marL="88668" marR="88668" marT="44334" marB="44334"/>
                </a:tc>
                <a:extLst>
                  <a:ext uri="{0D108BD9-81ED-4DB2-BD59-A6C34878D82A}">
                    <a16:rowId xmlns:a16="http://schemas.microsoft.com/office/drawing/2014/main" val="42366127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0884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FD7CA52-9F34-43E7-9CC3-9566C81E3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569" y="2158701"/>
            <a:ext cx="5760720" cy="40469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49CD73-18E7-4099-8AF8-03F633B2B36C}"/>
              </a:ext>
            </a:extLst>
          </p:cNvPr>
          <p:cNvSpPr/>
          <p:nvPr/>
        </p:nvSpPr>
        <p:spPr>
          <a:xfrm>
            <a:off x="1278330" y="2162406"/>
            <a:ext cx="36977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/>
              <a:t>Association with Other Variables- Correlation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207636-0918-4079-AF90-74A9EBFFE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000" dirty="0"/>
              <a:t>1: Contacts_Count_12_mon 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6833310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4DBFC-7CF8-41DB-B608-F948765C6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400" dirty="0"/>
              <a:t>1: Contacts_Count_12_mon </a:t>
            </a:r>
            <a:endParaRPr lang="en-US" sz="2700" dirty="0"/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F35E33A9-8072-4F2E-BFA3-1499FDE2AE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705794"/>
              </p:ext>
            </p:extLst>
          </p:nvPr>
        </p:nvGraphicFramePr>
        <p:xfrm>
          <a:off x="1278330" y="3208790"/>
          <a:ext cx="3560596" cy="28889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08496">
                  <a:extLst>
                    <a:ext uri="{9D8B030D-6E8A-4147-A177-3AD203B41FA5}">
                      <a16:colId xmlns:a16="http://schemas.microsoft.com/office/drawing/2014/main" val="3169329657"/>
                    </a:ext>
                  </a:extLst>
                </a:gridCol>
                <a:gridCol w="805799">
                  <a:extLst>
                    <a:ext uri="{9D8B030D-6E8A-4147-A177-3AD203B41FA5}">
                      <a16:colId xmlns:a16="http://schemas.microsoft.com/office/drawing/2014/main" val="4014994072"/>
                    </a:ext>
                  </a:extLst>
                </a:gridCol>
                <a:gridCol w="866233">
                  <a:extLst>
                    <a:ext uri="{9D8B030D-6E8A-4147-A177-3AD203B41FA5}">
                      <a16:colId xmlns:a16="http://schemas.microsoft.com/office/drawing/2014/main" val="3328763198"/>
                    </a:ext>
                  </a:extLst>
                </a:gridCol>
                <a:gridCol w="980068">
                  <a:extLst>
                    <a:ext uri="{9D8B030D-6E8A-4147-A177-3AD203B41FA5}">
                      <a16:colId xmlns:a16="http://schemas.microsoft.com/office/drawing/2014/main" val="796613928"/>
                    </a:ext>
                  </a:extLst>
                </a:gridCol>
              </a:tblGrid>
              <a:tr h="516778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Contacts count</a:t>
                      </a:r>
                    </a:p>
                  </a:txBody>
                  <a:tcPr marL="76274" marR="76274" marT="38138" marB="381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Attrited</a:t>
                      </a:r>
                    </a:p>
                  </a:txBody>
                  <a:tcPr marL="76274" marR="76274" marT="38138" marB="381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Existing</a:t>
                      </a:r>
                    </a:p>
                  </a:txBody>
                  <a:tcPr marL="76274" marR="76274" marT="38138" marB="381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Total</a:t>
                      </a:r>
                    </a:p>
                  </a:txBody>
                  <a:tcPr marL="76274" marR="76274" marT="38138" marB="38138"/>
                </a:tc>
                <a:extLst>
                  <a:ext uri="{0D108BD9-81ED-4DB2-BD59-A6C34878D82A}">
                    <a16:rowId xmlns:a16="http://schemas.microsoft.com/office/drawing/2014/main" val="3902549626"/>
                  </a:ext>
                </a:extLst>
              </a:tr>
              <a:tr h="29652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</a:t>
                      </a:r>
                    </a:p>
                  </a:txBody>
                  <a:tcPr marL="76274" marR="76274" marT="38138" marB="381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0.07%</a:t>
                      </a:r>
                    </a:p>
                  </a:txBody>
                  <a:tcPr marL="76274" marR="76274" marT="38138" marB="381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3.87%</a:t>
                      </a:r>
                    </a:p>
                  </a:txBody>
                  <a:tcPr marL="76274" marR="76274" marT="38138" marB="381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3.93%</a:t>
                      </a:r>
                    </a:p>
                  </a:txBody>
                  <a:tcPr marL="76274" marR="76274" marT="38138" marB="38138"/>
                </a:tc>
                <a:extLst>
                  <a:ext uri="{0D108BD9-81ED-4DB2-BD59-A6C34878D82A}">
                    <a16:rowId xmlns:a16="http://schemas.microsoft.com/office/drawing/2014/main" val="3568602421"/>
                  </a:ext>
                </a:extLst>
              </a:tr>
              <a:tr h="29652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</a:t>
                      </a:r>
                    </a:p>
                  </a:txBody>
                  <a:tcPr marL="76274" marR="76274" marT="38138" marB="381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1.07%</a:t>
                      </a:r>
                    </a:p>
                  </a:txBody>
                  <a:tcPr marL="76274" marR="76274" marT="38138" marB="381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13.75%</a:t>
                      </a:r>
                    </a:p>
                  </a:txBody>
                  <a:tcPr marL="76274" marR="76274" marT="38138" marB="381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14.82%</a:t>
                      </a:r>
                    </a:p>
                  </a:txBody>
                  <a:tcPr marL="76274" marR="76274" marT="38138" marB="38138"/>
                </a:tc>
                <a:extLst>
                  <a:ext uri="{0D108BD9-81ED-4DB2-BD59-A6C34878D82A}">
                    <a16:rowId xmlns:a16="http://schemas.microsoft.com/office/drawing/2014/main" val="1625206175"/>
                  </a:ext>
                </a:extLst>
              </a:tr>
              <a:tr h="29652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</a:t>
                      </a:r>
                    </a:p>
                  </a:txBody>
                  <a:tcPr marL="76274" marR="76274" marT="38138" marB="381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2"/>
                          </a:solidFill>
                        </a:rPr>
                        <a:t>3.98%</a:t>
                      </a:r>
                    </a:p>
                  </a:txBody>
                  <a:tcPr marL="76274" marR="76274" marT="38138" marB="381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27.91%</a:t>
                      </a:r>
                    </a:p>
                  </a:txBody>
                  <a:tcPr marL="76274" marR="76274" marT="38138" marB="381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31.89%</a:t>
                      </a:r>
                    </a:p>
                  </a:txBody>
                  <a:tcPr marL="76274" marR="76274" marT="38138" marB="38138"/>
                </a:tc>
                <a:extLst>
                  <a:ext uri="{0D108BD9-81ED-4DB2-BD59-A6C34878D82A}">
                    <a16:rowId xmlns:a16="http://schemas.microsoft.com/office/drawing/2014/main" val="2586442839"/>
                  </a:ext>
                </a:extLst>
              </a:tr>
              <a:tr h="29652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</a:t>
                      </a:r>
                    </a:p>
                  </a:txBody>
                  <a:tcPr marL="76274" marR="76274" marT="38138" marB="381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2"/>
                          </a:solidFill>
                        </a:rPr>
                        <a:t>6.70%</a:t>
                      </a:r>
                    </a:p>
                  </a:txBody>
                  <a:tcPr marL="76274" marR="76274" marT="38138" marB="381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26.66%</a:t>
                      </a:r>
                    </a:p>
                  </a:txBody>
                  <a:tcPr marL="76274" marR="76274" marT="38138" marB="381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33.37%</a:t>
                      </a:r>
                    </a:p>
                  </a:txBody>
                  <a:tcPr marL="76274" marR="76274" marT="38138" marB="38138"/>
                </a:tc>
                <a:extLst>
                  <a:ext uri="{0D108BD9-81ED-4DB2-BD59-A6C34878D82A}">
                    <a16:rowId xmlns:a16="http://schemas.microsoft.com/office/drawing/2014/main" val="843372247"/>
                  </a:ext>
                </a:extLst>
              </a:tr>
              <a:tr h="29652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4</a:t>
                      </a:r>
                    </a:p>
                  </a:txBody>
                  <a:tcPr marL="76274" marR="76274" marT="38138" marB="381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accent2"/>
                          </a:solidFill>
                        </a:rPr>
                        <a:t>3.08%</a:t>
                      </a:r>
                    </a:p>
                  </a:txBody>
                  <a:tcPr marL="76274" marR="76274" marT="38138" marB="381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10.63%</a:t>
                      </a:r>
                    </a:p>
                  </a:txBody>
                  <a:tcPr marL="76274" marR="76274" marT="38138" marB="381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13.71%</a:t>
                      </a:r>
                    </a:p>
                  </a:txBody>
                  <a:tcPr marL="76274" marR="76274" marT="38138" marB="38138"/>
                </a:tc>
                <a:extLst>
                  <a:ext uri="{0D108BD9-81ED-4DB2-BD59-A6C34878D82A}">
                    <a16:rowId xmlns:a16="http://schemas.microsoft.com/office/drawing/2014/main" val="879753858"/>
                  </a:ext>
                </a:extLst>
              </a:tr>
              <a:tr h="29652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5</a:t>
                      </a:r>
                    </a:p>
                  </a:txBody>
                  <a:tcPr marL="76274" marR="76274" marT="38138" marB="381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0.58%</a:t>
                      </a:r>
                    </a:p>
                  </a:txBody>
                  <a:tcPr marL="76274" marR="76274" marT="38138" marB="381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1.16%</a:t>
                      </a:r>
                    </a:p>
                  </a:txBody>
                  <a:tcPr marL="76274" marR="76274" marT="38138" marB="381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1.74%</a:t>
                      </a:r>
                    </a:p>
                  </a:txBody>
                  <a:tcPr marL="76274" marR="76274" marT="38138" marB="38138"/>
                </a:tc>
                <a:extLst>
                  <a:ext uri="{0D108BD9-81ED-4DB2-BD59-A6C34878D82A}">
                    <a16:rowId xmlns:a16="http://schemas.microsoft.com/office/drawing/2014/main" val="4236612757"/>
                  </a:ext>
                </a:extLst>
              </a:tr>
              <a:tr h="29652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6</a:t>
                      </a:r>
                    </a:p>
                  </a:txBody>
                  <a:tcPr marL="76274" marR="76274" marT="38138" marB="381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0.53%</a:t>
                      </a:r>
                    </a:p>
                  </a:txBody>
                  <a:tcPr marL="76274" marR="76274" marT="38138" marB="381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0%</a:t>
                      </a:r>
                    </a:p>
                  </a:txBody>
                  <a:tcPr marL="76274" marR="76274" marT="38138" marB="381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0.53%</a:t>
                      </a:r>
                    </a:p>
                  </a:txBody>
                  <a:tcPr marL="76274" marR="76274" marT="38138" marB="38138"/>
                </a:tc>
                <a:extLst>
                  <a:ext uri="{0D108BD9-81ED-4DB2-BD59-A6C34878D82A}">
                    <a16:rowId xmlns:a16="http://schemas.microsoft.com/office/drawing/2014/main" val="1959627299"/>
                  </a:ext>
                </a:extLst>
              </a:tr>
              <a:tr h="296527"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Total</a:t>
                      </a:r>
                    </a:p>
                  </a:txBody>
                  <a:tcPr marL="76274" marR="76274" marT="38138" marB="381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16.03%</a:t>
                      </a:r>
                    </a:p>
                  </a:txBody>
                  <a:tcPr marL="76274" marR="76274" marT="38138" marB="381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83.97%</a:t>
                      </a:r>
                    </a:p>
                  </a:txBody>
                  <a:tcPr marL="76274" marR="76274" marT="38138" marB="381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/>
                        <a:t>100.00%</a:t>
                      </a:r>
                    </a:p>
                  </a:txBody>
                  <a:tcPr marL="76274" marR="76274" marT="38138" marB="38138"/>
                </a:tc>
                <a:extLst>
                  <a:ext uri="{0D108BD9-81ED-4DB2-BD59-A6C34878D82A}">
                    <a16:rowId xmlns:a16="http://schemas.microsoft.com/office/drawing/2014/main" val="771711530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211CE762-4470-48F7-8B3C-E0E3F2710A3B}"/>
              </a:ext>
            </a:extLst>
          </p:cNvPr>
          <p:cNvGrpSpPr/>
          <p:nvPr/>
        </p:nvGrpSpPr>
        <p:grpSpPr>
          <a:xfrm>
            <a:off x="5470325" y="2207072"/>
            <a:ext cx="5789176" cy="3732561"/>
            <a:chOff x="4911663" y="1954561"/>
            <a:chExt cx="6797117" cy="438242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2CC7F1B-9A54-4AB8-BA1F-2B4506B18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689"/>
            <a:stretch/>
          </p:blipFill>
          <p:spPr>
            <a:xfrm>
              <a:off x="4911663" y="1954561"/>
              <a:ext cx="6797117" cy="4382429"/>
            </a:xfrm>
            <a:prstGeom prst="rect">
              <a:avLst/>
            </a:prstGeom>
          </p:spPr>
        </p:pic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FFE0C18-F27F-47BC-86CD-8EFBF803233F}"/>
                </a:ext>
              </a:extLst>
            </p:cNvPr>
            <p:cNvSpPr/>
            <p:nvPr/>
          </p:nvSpPr>
          <p:spPr>
            <a:xfrm>
              <a:off x="7482468" y="4828479"/>
              <a:ext cx="2687444" cy="1248936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0C4D770-52B0-4F2B-9981-2395EEDD1BC0}"/>
              </a:ext>
            </a:extLst>
          </p:cNvPr>
          <p:cNvSpPr/>
          <p:nvPr/>
        </p:nvSpPr>
        <p:spPr>
          <a:xfrm>
            <a:off x="1278330" y="2162406"/>
            <a:ext cx="36977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/>
              <a:t>Association with </a:t>
            </a:r>
            <a:br>
              <a:rPr lang="en-US" sz="2200" b="1"/>
            </a:br>
            <a:r>
              <a:rPr lang="en-US" sz="2200" b="1"/>
              <a:t>Target Variable</a:t>
            </a:r>
          </a:p>
        </p:txBody>
      </p:sp>
    </p:spTree>
    <p:extLst>
      <p:ext uri="{BB962C8B-B14F-4D97-AF65-F5344CB8AC3E}">
        <p14:creationId xmlns:p14="http://schemas.microsoft.com/office/powerpoint/2010/main" val="1727525934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3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4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3932EF5-314F-409E-8020-FEE5FA0795B9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03EEFF0-FB57-4CB4-8BFC-DF397689E2ED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{5387FED2-0AFF-43DC-B294-6688585F8634}tf22712842_win32</Template>
  <TotalTime>558</TotalTime>
  <Words>1836</Words>
  <Application>Microsoft Office PowerPoint</Application>
  <PresentationFormat>Widescreen</PresentationFormat>
  <Paragraphs>438</Paragraphs>
  <Slides>48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Bookman Old Style</vt:lpstr>
      <vt:lpstr>Calibri</vt:lpstr>
      <vt:lpstr>Courier New</vt:lpstr>
      <vt:lpstr>Franklin Gothic Book</vt:lpstr>
      <vt:lpstr>1_RetrospectVTI</vt:lpstr>
      <vt:lpstr>Credit Card Customer Churn</vt:lpstr>
      <vt:lpstr>Agenda</vt:lpstr>
      <vt:lpstr>Problem Statement</vt:lpstr>
      <vt:lpstr>Data Summary</vt:lpstr>
      <vt:lpstr>Data Preprocessing</vt:lpstr>
      <vt:lpstr>Sample EDA</vt:lpstr>
      <vt:lpstr>1: Contacts_Count_12_mon </vt:lpstr>
      <vt:lpstr>1: Contacts_Count_12_mon </vt:lpstr>
      <vt:lpstr>1: Contacts_Count_12_mon </vt:lpstr>
      <vt:lpstr>1: Contacts_Count_12_mon - Summary</vt:lpstr>
      <vt:lpstr>2: Total_Trans_Amt</vt:lpstr>
      <vt:lpstr>2: Total_Trans_Amt</vt:lpstr>
      <vt:lpstr>2: Total_Trans_Amt</vt:lpstr>
      <vt:lpstr>PowerPoint Presentation</vt:lpstr>
      <vt:lpstr>2: Total_Trans_Amt- Summary</vt:lpstr>
      <vt:lpstr>Model Training-Testing &amp; Comparison</vt:lpstr>
      <vt:lpstr>Model &amp; Variable Selection</vt:lpstr>
      <vt:lpstr>RapidMiner Design</vt:lpstr>
      <vt:lpstr>Gradient Boosted</vt:lpstr>
      <vt:lpstr>PowerPoint Presentation</vt:lpstr>
      <vt:lpstr>Decision Trees </vt:lpstr>
      <vt:lpstr>Decision Trees </vt:lpstr>
      <vt:lpstr>Deep Learning  </vt:lpstr>
      <vt:lpstr>Deep Learning </vt:lpstr>
      <vt:lpstr>PowerPoint Presentation</vt:lpstr>
      <vt:lpstr>PowerPoint Presentation</vt:lpstr>
      <vt:lpstr>PowerPoint Presentation</vt:lpstr>
      <vt:lpstr>PowerPoint Presentation</vt:lpstr>
      <vt:lpstr>Model Comparison</vt:lpstr>
      <vt:lpstr>Model Selection</vt:lpstr>
      <vt:lpstr>Feature Selection</vt:lpstr>
      <vt:lpstr>Feature Selection Recommendation</vt:lpstr>
      <vt:lpstr>Model Comparison  after Forward Selection</vt:lpstr>
      <vt:lpstr>PowerPoint Presentation</vt:lpstr>
      <vt:lpstr>PowerPoint Presentation</vt:lpstr>
      <vt:lpstr>PowerPoint Presentation</vt:lpstr>
      <vt:lpstr>PowerPoint Presentation</vt:lpstr>
      <vt:lpstr>Finalized Model </vt:lpstr>
      <vt:lpstr>Model Validation</vt:lpstr>
      <vt:lpstr>RapidMiner Implementation</vt:lpstr>
      <vt:lpstr>Results with revisited  Feature Set</vt:lpstr>
      <vt:lpstr>Revisit</vt:lpstr>
      <vt:lpstr>Model Retraining</vt:lpstr>
      <vt:lpstr>PowerPoint Presentation</vt:lpstr>
      <vt:lpstr>Results with old  Feature Set</vt:lpstr>
      <vt:lpstr>Results</vt:lpstr>
      <vt:lpstr>Summary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</dc:title>
  <dc:creator>Jadhav, Ms. Madhura</dc:creator>
  <cp:lastModifiedBy>Jadhav, Madhura</cp:lastModifiedBy>
  <cp:revision>88</cp:revision>
  <dcterms:created xsi:type="dcterms:W3CDTF">2021-03-06T17:26:45Z</dcterms:created>
  <dcterms:modified xsi:type="dcterms:W3CDTF">2022-04-06T04:06:27Z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